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4" r:id="rId5"/>
  </p:sldMasterIdLst>
  <p:notesMasterIdLst>
    <p:notesMasterId r:id="rId37"/>
  </p:notesMasterIdLst>
  <p:sldIdLst>
    <p:sldId id="350" r:id="rId6"/>
    <p:sldId id="372" r:id="rId7"/>
    <p:sldId id="278" r:id="rId8"/>
    <p:sldId id="351" r:id="rId9"/>
    <p:sldId id="352" r:id="rId10"/>
    <p:sldId id="353" r:id="rId11"/>
    <p:sldId id="373" r:id="rId12"/>
    <p:sldId id="354" r:id="rId13"/>
    <p:sldId id="355" r:id="rId14"/>
    <p:sldId id="356" r:id="rId15"/>
    <p:sldId id="357" r:id="rId16"/>
    <p:sldId id="358" r:id="rId17"/>
    <p:sldId id="374" r:id="rId18"/>
    <p:sldId id="375" r:id="rId19"/>
    <p:sldId id="376" r:id="rId20"/>
    <p:sldId id="377" r:id="rId21"/>
    <p:sldId id="386" r:id="rId22"/>
    <p:sldId id="387" r:id="rId23"/>
    <p:sldId id="378" r:id="rId24"/>
    <p:sldId id="383" r:id="rId25"/>
    <p:sldId id="379" r:id="rId26"/>
    <p:sldId id="385" r:id="rId27"/>
    <p:sldId id="384" r:id="rId28"/>
    <p:sldId id="388" r:id="rId29"/>
    <p:sldId id="369" r:id="rId30"/>
    <p:sldId id="368" r:id="rId31"/>
    <p:sldId id="360" r:id="rId32"/>
    <p:sldId id="367" r:id="rId33"/>
    <p:sldId id="366" r:id="rId34"/>
    <p:sldId id="365" r:id="rId35"/>
    <p:sldId id="36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0" userDrawn="1">
          <p15:clr>
            <a:srgbClr val="A4A3A4"/>
          </p15:clr>
        </p15:guide>
        <p15:guide id="3" orient="horz" pos="744" userDrawn="1">
          <p15:clr>
            <a:srgbClr val="A4A3A4"/>
          </p15:clr>
        </p15:guide>
        <p15:guide id="4" pos="456" userDrawn="1">
          <p15:clr>
            <a:srgbClr val="A4A3A4"/>
          </p15:clr>
        </p15:guide>
        <p15:guide id="5" orient="horz" pos="175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E50FFC-4B0F-30E8-1C69-8B363F0F0764}" name="Mohamed Yoosuf Mohamed Nabeel" initials="MN" userId="S::mmohamednabeel@nu.edu::57a803d9-4f6b-4a7c-974f-4da8e8a67e8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A92"/>
    <a:srgbClr val="0B253F"/>
    <a:srgbClr val="4D4D4C"/>
    <a:srgbClr val="FDA31B"/>
    <a:srgbClr val="222222"/>
    <a:srgbClr val="6B002A"/>
    <a:srgbClr val="761426"/>
    <a:srgbClr val="00A3AF"/>
    <a:srgbClr val="F05181"/>
    <a:srgbClr val="06A3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90791-765B-9D92-24AC-608BF850C6F1}" v="15" dt="2025-02-17T16:36:21.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21"/>
    <p:restoredTop sz="58993" autoAdjust="0"/>
  </p:normalViewPr>
  <p:slideViewPr>
    <p:cSldViewPr snapToGrid="0" snapToObjects="1">
      <p:cViewPr>
        <p:scale>
          <a:sx n="100" d="100"/>
          <a:sy n="100" d="100"/>
        </p:scale>
        <p:origin x="1236" y="-210"/>
      </p:cViewPr>
      <p:guideLst>
        <p:guide orient="horz" pos="600"/>
        <p:guide orient="horz" pos="744"/>
        <p:guide pos="456"/>
        <p:guide orient="horz" pos="1752"/>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9AB74-3AA3-44D0-A5E3-EE6277DE523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7B0CF3F-2468-4C10-9C07-D6E24C7BC48E}">
      <dgm:prSet/>
      <dgm:spPr/>
      <dgm:t>
        <a:bodyPr/>
        <a:lstStyle/>
        <a:p>
          <a:r>
            <a:rPr lang="en-US" dirty="0"/>
            <a:t>Healthcare settings face challenges in investigating textual and auditory data</a:t>
          </a:r>
        </a:p>
      </dgm:t>
    </dgm:pt>
    <dgm:pt modelId="{81A1DCC3-4F5F-447A-BBB9-AE43A51838D0}" type="parTrans" cxnId="{9647A610-D3DA-4D45-8F30-E26FD4A30EDD}">
      <dgm:prSet/>
      <dgm:spPr/>
      <dgm:t>
        <a:bodyPr/>
        <a:lstStyle/>
        <a:p>
          <a:endParaRPr lang="en-US"/>
        </a:p>
      </dgm:t>
    </dgm:pt>
    <dgm:pt modelId="{D5FC7D50-7D1F-4565-92E6-4766DFB732C6}" type="sibTrans" cxnId="{9647A610-D3DA-4D45-8F30-E26FD4A30EDD}">
      <dgm:prSet/>
      <dgm:spPr/>
      <dgm:t>
        <a:bodyPr/>
        <a:lstStyle/>
        <a:p>
          <a:endParaRPr lang="en-US"/>
        </a:p>
      </dgm:t>
    </dgm:pt>
    <dgm:pt modelId="{EEC9594F-62A1-4EC0-A90B-0DA96EED5E75}">
      <dgm:prSet/>
      <dgm:spPr/>
      <dgm:t>
        <a:bodyPr/>
        <a:lstStyle/>
        <a:p>
          <a:r>
            <a:rPr lang="en-US" dirty="0"/>
            <a:t>Current diagnosis systems rely heavily on human interpretation</a:t>
          </a:r>
        </a:p>
      </dgm:t>
    </dgm:pt>
    <dgm:pt modelId="{59743064-B3BE-4689-A09F-B6F3934D1592}" type="parTrans" cxnId="{26787122-D05E-46B3-90EA-F714EC51C480}">
      <dgm:prSet/>
      <dgm:spPr/>
      <dgm:t>
        <a:bodyPr/>
        <a:lstStyle/>
        <a:p>
          <a:endParaRPr lang="en-US"/>
        </a:p>
      </dgm:t>
    </dgm:pt>
    <dgm:pt modelId="{D41FE385-328F-48CE-A194-4816341D5E62}" type="sibTrans" cxnId="{26787122-D05E-46B3-90EA-F714EC51C480}">
      <dgm:prSet/>
      <dgm:spPr/>
      <dgm:t>
        <a:bodyPr/>
        <a:lstStyle/>
        <a:p>
          <a:endParaRPr lang="en-US"/>
        </a:p>
      </dgm:t>
    </dgm:pt>
    <dgm:pt modelId="{ACB152F5-A915-43B2-9907-F21B40A68794}">
      <dgm:prSet/>
      <dgm:spPr/>
      <dgm:t>
        <a:bodyPr/>
        <a:lstStyle/>
        <a:p>
          <a:r>
            <a:rPr lang="en-US" dirty="0"/>
            <a:t>Paper-based procedures dominate data capture systems</a:t>
          </a:r>
        </a:p>
      </dgm:t>
    </dgm:pt>
    <dgm:pt modelId="{3EF72641-775B-437E-8530-20CB2CE386B2}" type="parTrans" cxnId="{2F1BAAFA-A6D7-499F-87B4-9C6A7C6AED23}">
      <dgm:prSet/>
      <dgm:spPr/>
      <dgm:t>
        <a:bodyPr/>
        <a:lstStyle/>
        <a:p>
          <a:endParaRPr lang="en-US"/>
        </a:p>
      </dgm:t>
    </dgm:pt>
    <dgm:pt modelId="{33900D1B-9BB5-4682-86D3-E1451AB74237}" type="sibTrans" cxnId="{2F1BAAFA-A6D7-499F-87B4-9C6A7C6AED23}">
      <dgm:prSet/>
      <dgm:spPr/>
      <dgm:t>
        <a:bodyPr/>
        <a:lstStyle/>
        <a:p>
          <a:endParaRPr lang="en-US"/>
        </a:p>
      </dgm:t>
    </dgm:pt>
    <dgm:pt modelId="{090367A0-D700-4868-BDE5-09ACA55E7026}">
      <dgm:prSet/>
      <dgm:spPr/>
      <dgm:t>
        <a:bodyPr/>
        <a:lstStyle/>
        <a:p>
          <a:r>
            <a:rPr lang="en-US" dirty="0"/>
            <a:t>Technology advancement offers potential solutions through NLP and DL</a:t>
          </a:r>
        </a:p>
      </dgm:t>
    </dgm:pt>
    <dgm:pt modelId="{30E6B5DF-B837-43EA-A418-DE89B2B22700}" type="parTrans" cxnId="{002EE582-6C28-48E7-803A-CC2CBD473785}">
      <dgm:prSet/>
      <dgm:spPr/>
      <dgm:t>
        <a:bodyPr/>
        <a:lstStyle/>
        <a:p>
          <a:endParaRPr lang="en-US"/>
        </a:p>
      </dgm:t>
    </dgm:pt>
    <dgm:pt modelId="{9E2EA273-9D75-449A-8CA2-745A8F18E59D}" type="sibTrans" cxnId="{002EE582-6C28-48E7-803A-CC2CBD473785}">
      <dgm:prSet/>
      <dgm:spPr/>
      <dgm:t>
        <a:bodyPr/>
        <a:lstStyle/>
        <a:p>
          <a:endParaRPr lang="en-US"/>
        </a:p>
      </dgm:t>
    </dgm:pt>
    <dgm:pt modelId="{103AB27F-0EA9-4D91-9FBB-972EAEB726E8}">
      <dgm:prSet/>
      <dgm:spPr/>
      <dgm:t>
        <a:bodyPr/>
        <a:lstStyle/>
        <a:p>
          <a:r>
            <a:rPr lang="en-US" dirty="0"/>
            <a:t>Data abundance in healthcare provides opportunity for improved diagnostics</a:t>
          </a:r>
        </a:p>
      </dgm:t>
    </dgm:pt>
    <dgm:pt modelId="{E81574F8-79E3-4239-A0C7-01C5DA146509}" type="parTrans" cxnId="{CD6F34C3-A61C-4BE0-A9E2-6592C511B08B}">
      <dgm:prSet/>
      <dgm:spPr/>
      <dgm:t>
        <a:bodyPr/>
        <a:lstStyle/>
        <a:p>
          <a:endParaRPr lang="en-US"/>
        </a:p>
      </dgm:t>
    </dgm:pt>
    <dgm:pt modelId="{0476755D-C8A1-4A32-B2EE-6EF1FC13D0EE}" type="sibTrans" cxnId="{CD6F34C3-A61C-4BE0-A9E2-6592C511B08B}">
      <dgm:prSet/>
      <dgm:spPr/>
      <dgm:t>
        <a:bodyPr/>
        <a:lstStyle/>
        <a:p>
          <a:endParaRPr lang="en-US"/>
        </a:p>
      </dgm:t>
    </dgm:pt>
    <dgm:pt modelId="{1460CC0C-458F-48FF-B811-6D19B997A45F}" type="pres">
      <dgm:prSet presAssocID="{A579AB74-3AA3-44D0-A5E3-EE6277DE523A}" presName="outerComposite" presStyleCnt="0">
        <dgm:presLayoutVars>
          <dgm:chMax val="5"/>
          <dgm:dir/>
          <dgm:resizeHandles val="exact"/>
        </dgm:presLayoutVars>
      </dgm:prSet>
      <dgm:spPr/>
    </dgm:pt>
    <dgm:pt modelId="{F3CE5E7E-F47D-4F3A-87C8-DBDDDE447C3B}" type="pres">
      <dgm:prSet presAssocID="{A579AB74-3AA3-44D0-A5E3-EE6277DE523A}" presName="dummyMaxCanvas" presStyleCnt="0">
        <dgm:presLayoutVars/>
      </dgm:prSet>
      <dgm:spPr/>
    </dgm:pt>
    <dgm:pt modelId="{4F62E381-DE6A-4FDA-92BA-456F132E3B35}" type="pres">
      <dgm:prSet presAssocID="{A579AB74-3AA3-44D0-A5E3-EE6277DE523A}" presName="FiveNodes_1" presStyleLbl="node1" presStyleIdx="0" presStyleCnt="5" custScaleX="122819" custScaleY="107505" custLinFactNeighborX="14287" custLinFactNeighborY="3752">
        <dgm:presLayoutVars>
          <dgm:bulletEnabled val="1"/>
        </dgm:presLayoutVars>
      </dgm:prSet>
      <dgm:spPr/>
    </dgm:pt>
    <dgm:pt modelId="{EE24AB89-61C9-4956-A941-89B52B8047EA}" type="pres">
      <dgm:prSet presAssocID="{A579AB74-3AA3-44D0-A5E3-EE6277DE523A}" presName="FiveNodes_2" presStyleLbl="node1" presStyleIdx="1" presStyleCnt="5" custScaleX="122819" custScaleY="107505" custLinFactNeighborX="6917" custLinFactNeighborY="1763">
        <dgm:presLayoutVars>
          <dgm:bulletEnabled val="1"/>
        </dgm:presLayoutVars>
      </dgm:prSet>
      <dgm:spPr/>
    </dgm:pt>
    <dgm:pt modelId="{7D86DBBE-CC63-4B4E-B1F3-8930B6238E15}" type="pres">
      <dgm:prSet presAssocID="{A579AB74-3AA3-44D0-A5E3-EE6277DE523A}" presName="FiveNodes_3" presStyleLbl="node1" presStyleIdx="2" presStyleCnt="5" custScaleX="122819" custScaleY="107505" custLinFactNeighborX="-1027" custLinFactNeighborY="1727">
        <dgm:presLayoutVars>
          <dgm:bulletEnabled val="1"/>
        </dgm:presLayoutVars>
      </dgm:prSet>
      <dgm:spPr/>
    </dgm:pt>
    <dgm:pt modelId="{61D7B0A5-529D-498E-9E62-5B61EEF1C9FF}" type="pres">
      <dgm:prSet presAssocID="{A579AB74-3AA3-44D0-A5E3-EE6277DE523A}" presName="FiveNodes_4" presStyleLbl="node1" presStyleIdx="3" presStyleCnt="5" custScaleX="122819" custScaleY="107505" custLinFactNeighborX="-8702" custLinFactNeighborY="1449">
        <dgm:presLayoutVars>
          <dgm:bulletEnabled val="1"/>
        </dgm:presLayoutVars>
      </dgm:prSet>
      <dgm:spPr/>
    </dgm:pt>
    <dgm:pt modelId="{413E338B-D0E7-4153-A13F-41DC25C0AF48}" type="pres">
      <dgm:prSet presAssocID="{A579AB74-3AA3-44D0-A5E3-EE6277DE523A}" presName="FiveNodes_5" presStyleLbl="node1" presStyleIdx="4" presStyleCnt="5" custScaleX="122819" custScaleY="107505" custLinFactNeighborX="-16300" custLinFactNeighborY="26436">
        <dgm:presLayoutVars>
          <dgm:bulletEnabled val="1"/>
        </dgm:presLayoutVars>
      </dgm:prSet>
      <dgm:spPr/>
    </dgm:pt>
    <dgm:pt modelId="{2387A354-4E9E-46F2-9FE4-B78AAEBEB6C4}" type="pres">
      <dgm:prSet presAssocID="{A579AB74-3AA3-44D0-A5E3-EE6277DE523A}" presName="FiveConn_1-2" presStyleLbl="fgAccFollowNode1" presStyleIdx="0" presStyleCnt="4">
        <dgm:presLayoutVars>
          <dgm:bulletEnabled val="1"/>
        </dgm:presLayoutVars>
      </dgm:prSet>
      <dgm:spPr/>
    </dgm:pt>
    <dgm:pt modelId="{8E2B05C2-DC4E-47F2-BB6C-13403D212B40}" type="pres">
      <dgm:prSet presAssocID="{A579AB74-3AA3-44D0-A5E3-EE6277DE523A}" presName="FiveConn_2-3" presStyleLbl="fgAccFollowNode1" presStyleIdx="1" presStyleCnt="4">
        <dgm:presLayoutVars>
          <dgm:bulletEnabled val="1"/>
        </dgm:presLayoutVars>
      </dgm:prSet>
      <dgm:spPr/>
    </dgm:pt>
    <dgm:pt modelId="{96BFD73F-E012-4029-A76D-F8EACFD1461F}" type="pres">
      <dgm:prSet presAssocID="{A579AB74-3AA3-44D0-A5E3-EE6277DE523A}" presName="FiveConn_3-4" presStyleLbl="fgAccFollowNode1" presStyleIdx="2" presStyleCnt="4">
        <dgm:presLayoutVars>
          <dgm:bulletEnabled val="1"/>
        </dgm:presLayoutVars>
      </dgm:prSet>
      <dgm:spPr/>
    </dgm:pt>
    <dgm:pt modelId="{2F115FE6-8DED-451C-9A9F-EF16288F03D9}" type="pres">
      <dgm:prSet presAssocID="{A579AB74-3AA3-44D0-A5E3-EE6277DE523A}" presName="FiveConn_4-5" presStyleLbl="fgAccFollowNode1" presStyleIdx="3" presStyleCnt="4">
        <dgm:presLayoutVars>
          <dgm:bulletEnabled val="1"/>
        </dgm:presLayoutVars>
      </dgm:prSet>
      <dgm:spPr/>
    </dgm:pt>
    <dgm:pt modelId="{781554FE-778D-4035-8D24-4D47EDA9360B}" type="pres">
      <dgm:prSet presAssocID="{A579AB74-3AA3-44D0-A5E3-EE6277DE523A}" presName="FiveNodes_1_text" presStyleLbl="node1" presStyleIdx="4" presStyleCnt="5">
        <dgm:presLayoutVars>
          <dgm:bulletEnabled val="1"/>
        </dgm:presLayoutVars>
      </dgm:prSet>
      <dgm:spPr/>
    </dgm:pt>
    <dgm:pt modelId="{C4F901C6-2F5E-4EFC-A74C-0AFF48414E50}" type="pres">
      <dgm:prSet presAssocID="{A579AB74-3AA3-44D0-A5E3-EE6277DE523A}" presName="FiveNodes_2_text" presStyleLbl="node1" presStyleIdx="4" presStyleCnt="5">
        <dgm:presLayoutVars>
          <dgm:bulletEnabled val="1"/>
        </dgm:presLayoutVars>
      </dgm:prSet>
      <dgm:spPr/>
    </dgm:pt>
    <dgm:pt modelId="{EFA57E4F-1666-4E80-91D1-D5EF26B052D7}" type="pres">
      <dgm:prSet presAssocID="{A579AB74-3AA3-44D0-A5E3-EE6277DE523A}" presName="FiveNodes_3_text" presStyleLbl="node1" presStyleIdx="4" presStyleCnt="5">
        <dgm:presLayoutVars>
          <dgm:bulletEnabled val="1"/>
        </dgm:presLayoutVars>
      </dgm:prSet>
      <dgm:spPr/>
    </dgm:pt>
    <dgm:pt modelId="{CA0C099B-D753-42D2-A19F-AE270518EF29}" type="pres">
      <dgm:prSet presAssocID="{A579AB74-3AA3-44D0-A5E3-EE6277DE523A}" presName="FiveNodes_4_text" presStyleLbl="node1" presStyleIdx="4" presStyleCnt="5">
        <dgm:presLayoutVars>
          <dgm:bulletEnabled val="1"/>
        </dgm:presLayoutVars>
      </dgm:prSet>
      <dgm:spPr/>
    </dgm:pt>
    <dgm:pt modelId="{D95F12FC-E0D7-4735-A67A-C49E64DA86D5}" type="pres">
      <dgm:prSet presAssocID="{A579AB74-3AA3-44D0-A5E3-EE6277DE523A}" presName="FiveNodes_5_text" presStyleLbl="node1" presStyleIdx="4" presStyleCnt="5">
        <dgm:presLayoutVars>
          <dgm:bulletEnabled val="1"/>
        </dgm:presLayoutVars>
      </dgm:prSet>
      <dgm:spPr/>
    </dgm:pt>
  </dgm:ptLst>
  <dgm:cxnLst>
    <dgm:cxn modelId="{CB978208-23B9-46A5-A0A2-388B8791DA38}" type="presOf" srcId="{EEC9594F-62A1-4EC0-A90B-0DA96EED5E75}" destId="{EE24AB89-61C9-4956-A941-89B52B8047EA}" srcOrd="0" destOrd="0" presId="urn:microsoft.com/office/officeart/2005/8/layout/vProcess5"/>
    <dgm:cxn modelId="{B27D3A0D-7851-41B2-B8D3-2AF1DD79A8E7}" type="presOf" srcId="{33900D1B-9BB5-4682-86D3-E1451AB74237}" destId="{96BFD73F-E012-4029-A76D-F8EACFD1461F}" srcOrd="0" destOrd="0" presId="urn:microsoft.com/office/officeart/2005/8/layout/vProcess5"/>
    <dgm:cxn modelId="{E65F8B0F-2D8E-46A8-B8F8-4A1EFBBE8522}" type="presOf" srcId="{090367A0-D700-4868-BDE5-09ACA55E7026}" destId="{61D7B0A5-529D-498E-9E62-5B61EEF1C9FF}" srcOrd="0" destOrd="0" presId="urn:microsoft.com/office/officeart/2005/8/layout/vProcess5"/>
    <dgm:cxn modelId="{EF39B20F-39F2-4686-9505-96A2FB377776}" type="presOf" srcId="{090367A0-D700-4868-BDE5-09ACA55E7026}" destId="{CA0C099B-D753-42D2-A19F-AE270518EF29}" srcOrd="1" destOrd="0" presId="urn:microsoft.com/office/officeart/2005/8/layout/vProcess5"/>
    <dgm:cxn modelId="{9647A610-D3DA-4D45-8F30-E26FD4A30EDD}" srcId="{A579AB74-3AA3-44D0-A5E3-EE6277DE523A}" destId="{57B0CF3F-2468-4C10-9C07-D6E24C7BC48E}" srcOrd="0" destOrd="0" parTransId="{81A1DCC3-4F5F-447A-BBB9-AE43A51838D0}" sibTransId="{D5FC7D50-7D1F-4565-92E6-4766DFB732C6}"/>
    <dgm:cxn modelId="{BF7BD813-E7A0-449F-9474-2E5F7CBCDD40}" type="presOf" srcId="{ACB152F5-A915-43B2-9907-F21B40A68794}" destId="{EFA57E4F-1666-4E80-91D1-D5EF26B052D7}" srcOrd="1" destOrd="0" presId="urn:microsoft.com/office/officeart/2005/8/layout/vProcess5"/>
    <dgm:cxn modelId="{26787122-D05E-46B3-90EA-F714EC51C480}" srcId="{A579AB74-3AA3-44D0-A5E3-EE6277DE523A}" destId="{EEC9594F-62A1-4EC0-A90B-0DA96EED5E75}" srcOrd="1" destOrd="0" parTransId="{59743064-B3BE-4689-A09F-B6F3934D1592}" sibTransId="{D41FE385-328F-48CE-A194-4816341D5E62}"/>
    <dgm:cxn modelId="{C50ACB2F-1740-468F-8E90-BF903DC6ACFA}" type="presOf" srcId="{D5FC7D50-7D1F-4565-92E6-4766DFB732C6}" destId="{2387A354-4E9E-46F2-9FE4-B78AAEBEB6C4}" srcOrd="0" destOrd="0" presId="urn:microsoft.com/office/officeart/2005/8/layout/vProcess5"/>
    <dgm:cxn modelId="{1C756236-85A5-4F88-AB3A-66281BFD63D0}" type="presOf" srcId="{103AB27F-0EA9-4D91-9FBB-972EAEB726E8}" destId="{413E338B-D0E7-4153-A13F-41DC25C0AF48}" srcOrd="0" destOrd="0" presId="urn:microsoft.com/office/officeart/2005/8/layout/vProcess5"/>
    <dgm:cxn modelId="{3B044961-CC78-4899-A74E-A5EC5E242C11}" type="presOf" srcId="{D41FE385-328F-48CE-A194-4816341D5E62}" destId="{8E2B05C2-DC4E-47F2-BB6C-13403D212B40}" srcOrd="0" destOrd="0" presId="urn:microsoft.com/office/officeart/2005/8/layout/vProcess5"/>
    <dgm:cxn modelId="{26AA3747-6F84-4C88-8A13-7442AAE4501F}" type="presOf" srcId="{ACB152F5-A915-43B2-9907-F21B40A68794}" destId="{7D86DBBE-CC63-4B4E-B1F3-8930B6238E15}" srcOrd="0" destOrd="0" presId="urn:microsoft.com/office/officeart/2005/8/layout/vProcess5"/>
    <dgm:cxn modelId="{7767BB4C-8947-440D-94F4-9782B465FBD2}" type="presOf" srcId="{9E2EA273-9D75-449A-8CA2-745A8F18E59D}" destId="{2F115FE6-8DED-451C-9A9F-EF16288F03D9}" srcOrd="0" destOrd="0" presId="urn:microsoft.com/office/officeart/2005/8/layout/vProcess5"/>
    <dgm:cxn modelId="{FB9C375A-701F-47C4-8BDA-9D29419D2C64}" type="presOf" srcId="{EEC9594F-62A1-4EC0-A90B-0DA96EED5E75}" destId="{C4F901C6-2F5E-4EFC-A74C-0AFF48414E50}" srcOrd="1" destOrd="0" presId="urn:microsoft.com/office/officeart/2005/8/layout/vProcess5"/>
    <dgm:cxn modelId="{002EE582-6C28-48E7-803A-CC2CBD473785}" srcId="{A579AB74-3AA3-44D0-A5E3-EE6277DE523A}" destId="{090367A0-D700-4868-BDE5-09ACA55E7026}" srcOrd="3" destOrd="0" parTransId="{30E6B5DF-B837-43EA-A418-DE89B2B22700}" sibTransId="{9E2EA273-9D75-449A-8CA2-745A8F18E59D}"/>
    <dgm:cxn modelId="{1BF8BB89-C7A5-4818-A551-5FF99AE94DF7}" type="presOf" srcId="{57B0CF3F-2468-4C10-9C07-D6E24C7BC48E}" destId="{781554FE-778D-4035-8D24-4D47EDA9360B}" srcOrd="1" destOrd="0" presId="urn:microsoft.com/office/officeart/2005/8/layout/vProcess5"/>
    <dgm:cxn modelId="{F2CEE18C-B1C1-40B5-BC25-B885B8516AC0}" type="presOf" srcId="{57B0CF3F-2468-4C10-9C07-D6E24C7BC48E}" destId="{4F62E381-DE6A-4FDA-92BA-456F132E3B35}" srcOrd="0" destOrd="0" presId="urn:microsoft.com/office/officeart/2005/8/layout/vProcess5"/>
    <dgm:cxn modelId="{CD6F34C3-A61C-4BE0-A9E2-6592C511B08B}" srcId="{A579AB74-3AA3-44D0-A5E3-EE6277DE523A}" destId="{103AB27F-0EA9-4D91-9FBB-972EAEB726E8}" srcOrd="4" destOrd="0" parTransId="{E81574F8-79E3-4239-A0C7-01C5DA146509}" sibTransId="{0476755D-C8A1-4A32-B2EE-6EF1FC13D0EE}"/>
    <dgm:cxn modelId="{4E3435E9-CA0E-45DA-A09F-C44F08BBFB39}" type="presOf" srcId="{A579AB74-3AA3-44D0-A5E3-EE6277DE523A}" destId="{1460CC0C-458F-48FF-B811-6D19B997A45F}" srcOrd="0" destOrd="0" presId="urn:microsoft.com/office/officeart/2005/8/layout/vProcess5"/>
    <dgm:cxn modelId="{E10FFFEE-52B9-49BD-8BC0-67ED054CD559}" type="presOf" srcId="{103AB27F-0EA9-4D91-9FBB-972EAEB726E8}" destId="{D95F12FC-E0D7-4735-A67A-C49E64DA86D5}" srcOrd="1" destOrd="0" presId="urn:microsoft.com/office/officeart/2005/8/layout/vProcess5"/>
    <dgm:cxn modelId="{2F1BAAFA-A6D7-499F-87B4-9C6A7C6AED23}" srcId="{A579AB74-3AA3-44D0-A5E3-EE6277DE523A}" destId="{ACB152F5-A915-43B2-9907-F21B40A68794}" srcOrd="2" destOrd="0" parTransId="{3EF72641-775B-437E-8530-20CB2CE386B2}" sibTransId="{33900D1B-9BB5-4682-86D3-E1451AB74237}"/>
    <dgm:cxn modelId="{08B778EE-5FB6-44F7-A6BB-4BEA9B675716}" type="presParOf" srcId="{1460CC0C-458F-48FF-B811-6D19B997A45F}" destId="{F3CE5E7E-F47D-4F3A-87C8-DBDDDE447C3B}" srcOrd="0" destOrd="0" presId="urn:microsoft.com/office/officeart/2005/8/layout/vProcess5"/>
    <dgm:cxn modelId="{FBB950D7-7981-4905-AF25-B5964F7C79D4}" type="presParOf" srcId="{1460CC0C-458F-48FF-B811-6D19B997A45F}" destId="{4F62E381-DE6A-4FDA-92BA-456F132E3B35}" srcOrd="1" destOrd="0" presId="urn:microsoft.com/office/officeart/2005/8/layout/vProcess5"/>
    <dgm:cxn modelId="{290CFA76-7C02-4459-9515-A7F53A2A3290}" type="presParOf" srcId="{1460CC0C-458F-48FF-B811-6D19B997A45F}" destId="{EE24AB89-61C9-4956-A941-89B52B8047EA}" srcOrd="2" destOrd="0" presId="urn:microsoft.com/office/officeart/2005/8/layout/vProcess5"/>
    <dgm:cxn modelId="{E4866B2E-6051-42BD-8494-5F24638A1C35}" type="presParOf" srcId="{1460CC0C-458F-48FF-B811-6D19B997A45F}" destId="{7D86DBBE-CC63-4B4E-B1F3-8930B6238E15}" srcOrd="3" destOrd="0" presId="urn:microsoft.com/office/officeart/2005/8/layout/vProcess5"/>
    <dgm:cxn modelId="{A647A62D-5089-4E30-A66A-3C97D8BC65B9}" type="presParOf" srcId="{1460CC0C-458F-48FF-B811-6D19B997A45F}" destId="{61D7B0A5-529D-498E-9E62-5B61EEF1C9FF}" srcOrd="4" destOrd="0" presId="urn:microsoft.com/office/officeart/2005/8/layout/vProcess5"/>
    <dgm:cxn modelId="{BB50F035-C838-484D-8829-84CAABF2230C}" type="presParOf" srcId="{1460CC0C-458F-48FF-B811-6D19B997A45F}" destId="{413E338B-D0E7-4153-A13F-41DC25C0AF48}" srcOrd="5" destOrd="0" presId="urn:microsoft.com/office/officeart/2005/8/layout/vProcess5"/>
    <dgm:cxn modelId="{7C02E183-F449-46A6-A95E-E3050261D188}" type="presParOf" srcId="{1460CC0C-458F-48FF-B811-6D19B997A45F}" destId="{2387A354-4E9E-46F2-9FE4-B78AAEBEB6C4}" srcOrd="6" destOrd="0" presId="urn:microsoft.com/office/officeart/2005/8/layout/vProcess5"/>
    <dgm:cxn modelId="{44481DA2-3BC9-4701-8A6B-6C42AF8BEB91}" type="presParOf" srcId="{1460CC0C-458F-48FF-B811-6D19B997A45F}" destId="{8E2B05C2-DC4E-47F2-BB6C-13403D212B40}" srcOrd="7" destOrd="0" presId="urn:microsoft.com/office/officeart/2005/8/layout/vProcess5"/>
    <dgm:cxn modelId="{6CEE9205-D5D9-4B68-98C7-CD94CE4183FE}" type="presParOf" srcId="{1460CC0C-458F-48FF-B811-6D19B997A45F}" destId="{96BFD73F-E012-4029-A76D-F8EACFD1461F}" srcOrd="8" destOrd="0" presId="urn:microsoft.com/office/officeart/2005/8/layout/vProcess5"/>
    <dgm:cxn modelId="{139E631F-74FE-4483-B170-D5DB1D5B8E8A}" type="presParOf" srcId="{1460CC0C-458F-48FF-B811-6D19B997A45F}" destId="{2F115FE6-8DED-451C-9A9F-EF16288F03D9}" srcOrd="9" destOrd="0" presId="urn:microsoft.com/office/officeart/2005/8/layout/vProcess5"/>
    <dgm:cxn modelId="{4620D2F2-42DF-4706-B3EF-B23EAD1CF459}" type="presParOf" srcId="{1460CC0C-458F-48FF-B811-6D19B997A45F}" destId="{781554FE-778D-4035-8D24-4D47EDA9360B}" srcOrd="10" destOrd="0" presId="urn:microsoft.com/office/officeart/2005/8/layout/vProcess5"/>
    <dgm:cxn modelId="{34D85CF0-2C18-4C0B-A5FE-22961AA88B5F}" type="presParOf" srcId="{1460CC0C-458F-48FF-B811-6D19B997A45F}" destId="{C4F901C6-2F5E-4EFC-A74C-0AFF48414E50}" srcOrd="11" destOrd="0" presId="urn:microsoft.com/office/officeart/2005/8/layout/vProcess5"/>
    <dgm:cxn modelId="{7470E2BF-4715-4594-8CF3-B1C84836CB0C}" type="presParOf" srcId="{1460CC0C-458F-48FF-B811-6D19B997A45F}" destId="{EFA57E4F-1666-4E80-91D1-D5EF26B052D7}" srcOrd="12" destOrd="0" presId="urn:microsoft.com/office/officeart/2005/8/layout/vProcess5"/>
    <dgm:cxn modelId="{CD725633-FDDB-4190-AB1B-B4E5EAECF623}" type="presParOf" srcId="{1460CC0C-458F-48FF-B811-6D19B997A45F}" destId="{CA0C099B-D753-42D2-A19F-AE270518EF29}" srcOrd="13" destOrd="0" presId="urn:microsoft.com/office/officeart/2005/8/layout/vProcess5"/>
    <dgm:cxn modelId="{839032FD-45CF-480E-8E7E-A6B8AC67E416}" type="presParOf" srcId="{1460CC0C-458F-48FF-B811-6D19B997A45F}" destId="{D95F12FC-E0D7-4735-A67A-C49E64DA86D5}"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2E381-DE6A-4FDA-92BA-456F132E3B35}">
      <dsp:nvSpPr>
        <dsp:cNvPr id="0" name=""/>
        <dsp:cNvSpPr/>
      </dsp:nvSpPr>
      <dsp:spPr>
        <a:xfrm>
          <a:off x="246367" y="-4"/>
          <a:ext cx="10515575" cy="9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Healthcare settings face challenges in investigating textual and auditory data</a:t>
          </a:r>
        </a:p>
      </dsp:txBody>
      <dsp:txXfrm>
        <a:off x="275550" y="29179"/>
        <a:ext cx="9162393" cy="938001"/>
      </dsp:txXfrm>
    </dsp:sp>
    <dsp:sp modelId="{EE24AB89-61C9-4956-A941-89B52B8047EA}">
      <dsp:nvSpPr>
        <dsp:cNvPr id="0" name=""/>
        <dsp:cNvSpPr/>
      </dsp:nvSpPr>
      <dsp:spPr>
        <a:xfrm>
          <a:off x="254717" y="1037095"/>
          <a:ext cx="10515575" cy="9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Current diagnosis systems rely heavily on human interpretation</a:t>
          </a:r>
        </a:p>
      </dsp:txBody>
      <dsp:txXfrm>
        <a:off x="283900" y="1066278"/>
        <a:ext cx="8932060" cy="938001"/>
      </dsp:txXfrm>
    </dsp:sp>
    <dsp:sp modelId="{7D86DBBE-CC63-4B4E-B1F3-8930B6238E15}">
      <dsp:nvSpPr>
        <dsp:cNvPr id="0" name=""/>
        <dsp:cNvSpPr/>
      </dsp:nvSpPr>
      <dsp:spPr>
        <a:xfrm>
          <a:off x="213923" y="2092295"/>
          <a:ext cx="10515575" cy="9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Paper-based procedures dominate data capture systems</a:t>
          </a:r>
        </a:p>
      </dsp:txBody>
      <dsp:txXfrm>
        <a:off x="243106" y="2121478"/>
        <a:ext cx="8932060" cy="938001"/>
      </dsp:txXfrm>
    </dsp:sp>
    <dsp:sp modelId="{61D7B0A5-529D-498E-9E62-5B61EEF1C9FF}">
      <dsp:nvSpPr>
        <dsp:cNvPr id="0" name=""/>
        <dsp:cNvSpPr/>
      </dsp:nvSpPr>
      <dsp:spPr>
        <a:xfrm>
          <a:off x="196160" y="3145253"/>
          <a:ext cx="10515575" cy="9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Technology advancement offers potential solutions through NLP and DL</a:t>
          </a:r>
        </a:p>
      </dsp:txBody>
      <dsp:txXfrm>
        <a:off x="225343" y="3174436"/>
        <a:ext cx="8932060" cy="938001"/>
      </dsp:txXfrm>
    </dsp:sp>
    <dsp:sp modelId="{413E338B-D0E7-4153-A13F-41DC25C0AF48}">
      <dsp:nvSpPr>
        <dsp:cNvPr id="0" name=""/>
        <dsp:cNvSpPr/>
      </dsp:nvSpPr>
      <dsp:spPr>
        <a:xfrm>
          <a:off x="184989" y="4187357"/>
          <a:ext cx="10515575" cy="9963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abundance in healthcare provides opportunity for improved diagnostics</a:t>
          </a:r>
        </a:p>
      </dsp:txBody>
      <dsp:txXfrm>
        <a:off x="214172" y="4216540"/>
        <a:ext cx="8932060" cy="938001"/>
      </dsp:txXfrm>
    </dsp:sp>
    <dsp:sp modelId="{2387A354-4E9E-46F2-9FE4-B78AAEBEB6C4}">
      <dsp:nvSpPr>
        <dsp:cNvPr id="0" name=""/>
        <dsp:cNvSpPr/>
      </dsp:nvSpPr>
      <dsp:spPr>
        <a:xfrm>
          <a:off x="7959420" y="677086"/>
          <a:ext cx="602426" cy="6024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094966" y="677086"/>
        <a:ext cx="331334" cy="453326"/>
      </dsp:txXfrm>
    </dsp:sp>
    <dsp:sp modelId="{8E2B05C2-DC4E-47F2-BB6C-13403D212B40}">
      <dsp:nvSpPr>
        <dsp:cNvPr id="0" name=""/>
        <dsp:cNvSpPr/>
      </dsp:nvSpPr>
      <dsp:spPr>
        <a:xfrm>
          <a:off x="8598779" y="1732620"/>
          <a:ext cx="602426" cy="6024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734325" y="1732620"/>
        <a:ext cx="331334" cy="453326"/>
      </dsp:txXfrm>
    </dsp:sp>
    <dsp:sp modelId="{96BFD73F-E012-4029-A76D-F8EACFD1461F}">
      <dsp:nvSpPr>
        <dsp:cNvPr id="0" name=""/>
        <dsp:cNvSpPr/>
      </dsp:nvSpPr>
      <dsp:spPr>
        <a:xfrm>
          <a:off x="9238137" y="2772707"/>
          <a:ext cx="602426" cy="6024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373683" y="2772707"/>
        <a:ext cx="331334" cy="453326"/>
      </dsp:txXfrm>
    </dsp:sp>
    <dsp:sp modelId="{2F115FE6-8DED-451C-9A9F-EF16288F03D9}">
      <dsp:nvSpPr>
        <dsp:cNvPr id="0" name=""/>
        <dsp:cNvSpPr/>
      </dsp:nvSpPr>
      <dsp:spPr>
        <a:xfrm>
          <a:off x="9877496" y="3838539"/>
          <a:ext cx="602426" cy="60242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0013042" y="3838539"/>
        <a:ext cx="331334" cy="45332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CC16B3-D8EC-264D-8EF0-1321CDFD04ED}" type="datetimeFigureOut">
              <a:rPr lang="en-US" smtClean="0"/>
              <a:t>11/22/2025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DDFAF-7DD9-8E40-9CC4-B7911C011FBD}" type="slidenum">
              <a:rPr lang="en-US" smtClean="0"/>
              <a:t>‹#›</a:t>
            </a:fld>
            <a:endParaRPr lang="en-US"/>
          </a:p>
        </p:txBody>
      </p:sp>
    </p:spTree>
    <p:extLst>
      <p:ext uri="{BB962C8B-B14F-4D97-AF65-F5344CB8AC3E}">
        <p14:creationId xmlns:p14="http://schemas.microsoft.com/office/powerpoint/2010/main" val="1674245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0" dirty="0">
                <a:latin typeface="+mn-lt"/>
              </a:rPr>
              <a:t>Good afternoon, doctors.</a:t>
            </a:r>
          </a:p>
          <a:p>
            <a:endParaRPr lang="en-US" sz="1200" b="0" dirty="0">
              <a:latin typeface="+mn-lt"/>
            </a:endParaRPr>
          </a:p>
          <a:p>
            <a:r>
              <a:rPr lang="en-US" sz="1200" b="0" dirty="0">
                <a:latin typeface="+mn-lt"/>
              </a:rPr>
              <a:t>I am Hameem, a Senior Cloud Integrations Engineer at the Mayo Clinic, the world's number one hospital. I’ve been in the information technology field for over twenty years.</a:t>
            </a:r>
          </a:p>
          <a:p>
            <a:endParaRPr lang="en-US" sz="1200" b="0" dirty="0">
              <a:latin typeface="+mn-lt"/>
            </a:endParaRPr>
          </a:p>
          <a:p>
            <a:r>
              <a:rPr lang="en-US" sz="1200" b="0" dirty="0">
                <a:latin typeface="+mn-lt"/>
              </a:rPr>
              <a:t>Today, I will discuss how "Text and Audio Classification Enabled Diagnosis for Treatment Applications by Natural Language Processing (NLP) and Deep Learning (DL)“ can help doctors diagnose patients better. My presentation shows how NLP and DL can understand patient text notes and voice recordings to improve medical treatment. This technology will help doctors work more efficiently and provide better patient care.</a:t>
            </a:r>
          </a:p>
        </p:txBody>
      </p:sp>
      <p:sp>
        <p:nvSpPr>
          <p:cNvPr id="4" name="Slide Number Placeholder 3"/>
          <p:cNvSpPr>
            <a:spLocks noGrp="1"/>
          </p:cNvSpPr>
          <p:nvPr>
            <p:ph type="sldNum" sz="quarter" idx="5"/>
          </p:nvPr>
        </p:nvSpPr>
        <p:spPr/>
        <p:txBody>
          <a:bodyPr/>
          <a:lstStyle/>
          <a:p>
            <a:fld id="{2E3DDFAF-7DD9-8E40-9CC4-B7911C011FBD}" type="slidenum">
              <a:rPr lang="en-US" smtClean="0"/>
              <a:t>1</a:t>
            </a:fld>
            <a:endParaRPr lang="en-US"/>
          </a:p>
        </p:txBody>
      </p:sp>
    </p:spTree>
    <p:extLst>
      <p:ext uri="{BB962C8B-B14F-4D97-AF65-F5344CB8AC3E}">
        <p14:creationId xmlns:p14="http://schemas.microsoft.com/office/powerpoint/2010/main" val="155831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latin typeface="+mn-lt"/>
              </a:rPr>
              <a:t>This study used two AI tools to help doctors diagnose patients more effectively. The first is the NLP Toolkit, which reads patient notes, and the second is the DL Audio Classifier, which analyzes patient voice recordings. </a:t>
            </a:r>
            <a:r>
              <a:rPr lang="en-US" b="0" i="0" dirty="0">
                <a:effectLst/>
                <a:latin typeface="+mn-lt"/>
              </a:rPr>
              <a:t>The DL algorithms chosen are Convolutional Neural Network (CNN) and Feedforward Neural Network (FNN), and the ML algorithms chosen are Logistic Regression, Naive Bayes, Random Forest, and Support Vector Machine, which</a:t>
            </a:r>
            <a:r>
              <a:rPr lang="en-US" b="0" i="0" dirty="0">
                <a:solidFill>
                  <a:srgbClr val="001D35"/>
                </a:solidFill>
                <a:effectLst/>
                <a:latin typeface="+mn-lt"/>
              </a:rPr>
              <a:t> </a:t>
            </a:r>
            <a:r>
              <a:rPr lang="en-US" b="0" i="0" dirty="0">
                <a:effectLst/>
                <a:latin typeface="+mn-lt"/>
              </a:rPr>
              <a:t>analyze medical information by finding important patterns in words and sounds. </a:t>
            </a:r>
            <a:endParaRPr lang="en-US" b="0" dirty="0">
              <a:latin typeface="+mn-lt"/>
            </a:endParaRPr>
          </a:p>
        </p:txBody>
      </p:sp>
      <p:sp>
        <p:nvSpPr>
          <p:cNvPr id="4" name="Slide Number Placeholder 3"/>
          <p:cNvSpPr>
            <a:spLocks noGrp="1"/>
          </p:cNvSpPr>
          <p:nvPr>
            <p:ph type="sldNum" sz="quarter" idx="5"/>
          </p:nvPr>
        </p:nvSpPr>
        <p:spPr/>
        <p:txBody>
          <a:bodyPr/>
          <a:lstStyle/>
          <a:p>
            <a:fld id="{2E3DDFAF-7DD9-8E40-9CC4-B7911C011FBD}" type="slidenum">
              <a:rPr lang="en-US" smtClean="0"/>
              <a:t>10</a:t>
            </a:fld>
            <a:endParaRPr lang="en-US"/>
          </a:p>
        </p:txBody>
      </p:sp>
    </p:spTree>
    <p:extLst>
      <p:ext uri="{BB962C8B-B14F-4D97-AF65-F5344CB8AC3E}">
        <p14:creationId xmlns:p14="http://schemas.microsoft.com/office/powerpoint/2010/main" val="256521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Font typeface="+mj-lt"/>
              <a:buNone/>
            </a:pPr>
            <a:r>
              <a:rPr lang="en-US" b="0" dirty="0">
                <a:latin typeface="+mn-lt"/>
              </a:rPr>
              <a:t>This study examines how AI tools can help doctors make accurate diagnoses. It uses two main types of information: written notes (Text Data) and patient voice recordings (Audio Data) to predict diseases. The study measures how accurate these predictions are compared with expert diagnoses (Diagnostic Accuracy). We consider patient information such as age and gender, as well as where patients received care (hospital or clinic). Accuracy is measured as a percentage (0-100%) showing how often the NLP and DL correctly identify diseases. The study combines results from both text and audio analysis to get a complete picture of how well these AI computing works.</a:t>
            </a:r>
          </a:p>
        </p:txBody>
      </p:sp>
      <p:sp>
        <p:nvSpPr>
          <p:cNvPr id="4" name="Slide Number Placeholder 3"/>
          <p:cNvSpPr>
            <a:spLocks noGrp="1"/>
          </p:cNvSpPr>
          <p:nvPr>
            <p:ph type="sldNum" sz="quarter" idx="5"/>
          </p:nvPr>
        </p:nvSpPr>
        <p:spPr/>
        <p:txBody>
          <a:bodyPr/>
          <a:lstStyle/>
          <a:p>
            <a:fld id="{2E3DDFAF-7DD9-8E40-9CC4-B7911C011FBD}" type="slidenum">
              <a:rPr lang="en-US" smtClean="0"/>
              <a:t>11</a:t>
            </a:fld>
            <a:endParaRPr lang="en-US"/>
          </a:p>
        </p:txBody>
      </p:sp>
    </p:spTree>
    <p:extLst>
      <p:ext uri="{BB962C8B-B14F-4D97-AF65-F5344CB8AC3E}">
        <p14:creationId xmlns:p14="http://schemas.microsoft.com/office/powerpoint/2010/main" val="2548081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DFDFDF"/>
                </a:solidFill>
                <a:effectLst/>
                <a:latin typeface="+mn-lt"/>
              </a:rPr>
              <a:t>The first step in this research involved obtaining Institutional Review Board (IRB) approval to guarantee adherence to ethical standards in data usage. This included ensuring compliance with data protection regulations, such as HIPAA, to protect patient privacy. Then we worked with hospitals to collect patient records and voice recordings from the last five years. We cleaned this information by removing unnecessary words from text and improving audio quality. Next, we used two special AI computing: one is NLP to read patient notes, and another is DL to analyze voice recordings. We measured how well these computing identified diseases by checking accuracy, precision, recall, and F1-scores. Finally, we compared the </a:t>
            </a:r>
            <a:r>
              <a:rPr lang="en-US" b="0" i="0" dirty="0">
                <a:effectLst/>
                <a:latin typeface="+mn-lt"/>
              </a:rPr>
              <a:t>machine learning </a:t>
            </a:r>
            <a:r>
              <a:rPr lang="en-US" b="0" i="0" dirty="0">
                <a:solidFill>
                  <a:srgbClr val="DFDFDF"/>
                </a:solidFill>
                <a:effectLst/>
                <a:latin typeface="+mn-lt"/>
              </a:rPr>
              <a:t>algorithms results with diagnoses from real doctors to see if the technology worked correctly.</a:t>
            </a:r>
          </a:p>
        </p:txBody>
      </p:sp>
      <p:sp>
        <p:nvSpPr>
          <p:cNvPr id="4" name="Slide Number Placeholder 3"/>
          <p:cNvSpPr>
            <a:spLocks noGrp="1"/>
          </p:cNvSpPr>
          <p:nvPr>
            <p:ph type="sldNum" sz="quarter" idx="5"/>
          </p:nvPr>
        </p:nvSpPr>
        <p:spPr/>
        <p:txBody>
          <a:bodyPr/>
          <a:lstStyle/>
          <a:p>
            <a:fld id="{2E3DDFAF-7DD9-8E40-9CC4-B7911C011FBD}" type="slidenum">
              <a:rPr lang="en-US" smtClean="0"/>
              <a:t>12</a:t>
            </a:fld>
            <a:endParaRPr lang="en-US"/>
          </a:p>
        </p:txBody>
      </p:sp>
    </p:spTree>
    <p:extLst>
      <p:ext uri="{BB962C8B-B14F-4D97-AF65-F5344CB8AC3E}">
        <p14:creationId xmlns:p14="http://schemas.microsoft.com/office/powerpoint/2010/main" val="1806376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Data Analysis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the data analysis phase, the process begins with data selection and collection, followed by thorough preprocessing, including text cleaning and MFCC-based audio feature extraction. The data is then split into training (70%), validation (15%), and test (15%) sets. A multimodal approach combines these features to effectively train models using both traditional machine learning and deep learning. After training, models are evaluated using metrics such as accuracy, precision, and recall, followed by a confusion matrix and per-class analysis to identify specific performance areas.</a:t>
            </a:r>
            <a:endParaRPr lang="en-US" b="1" dirty="0"/>
          </a:p>
        </p:txBody>
      </p:sp>
      <p:sp>
        <p:nvSpPr>
          <p:cNvPr id="4" name="Slide Number Placeholder 3"/>
          <p:cNvSpPr>
            <a:spLocks noGrp="1"/>
          </p:cNvSpPr>
          <p:nvPr>
            <p:ph type="sldNum" sz="quarter" idx="5"/>
          </p:nvPr>
        </p:nvSpPr>
        <p:spPr/>
        <p:txBody>
          <a:bodyPr/>
          <a:lstStyle/>
          <a:p>
            <a:fld id="{2E3DDFAF-7DD9-8E40-9CC4-B7911C011FBD}" type="slidenum">
              <a:rPr lang="en-US" smtClean="0"/>
              <a:t>13</a:t>
            </a:fld>
            <a:endParaRPr lang="en-US"/>
          </a:p>
        </p:txBody>
      </p:sp>
    </p:spTree>
    <p:extLst>
      <p:ext uri="{BB962C8B-B14F-4D97-AF65-F5344CB8AC3E}">
        <p14:creationId xmlns:p14="http://schemas.microsoft.com/office/powerpoint/2010/main" val="3715924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In this study, we explored the potential of DL in diagnosing and treating patients. Specifically, we address three key research questions: RQ1 investigates the effectiveness of NLP algorithms in classifying patient symptoms from text data at the population level, while RQ2 examines the usefulness of using NLP for classifying patient symptoms from audio data, and RQ3 investigates the effectiveness of NLP algorithms in classifying patient symptoms from text and audio data at the population level.</a:t>
            </a:r>
          </a:p>
        </p:txBody>
      </p:sp>
      <p:sp>
        <p:nvSpPr>
          <p:cNvPr id="4" name="Slide Number Placeholder 3"/>
          <p:cNvSpPr>
            <a:spLocks noGrp="1"/>
          </p:cNvSpPr>
          <p:nvPr>
            <p:ph type="sldNum" sz="quarter" idx="5"/>
          </p:nvPr>
        </p:nvSpPr>
        <p:spPr/>
        <p:txBody>
          <a:bodyPr/>
          <a:lstStyle/>
          <a:p>
            <a:fld id="{2E3DDFAF-7DD9-8E40-9CC4-B7911C011FBD}" type="slidenum">
              <a:rPr lang="en-US" smtClean="0"/>
              <a:t>14</a:t>
            </a:fld>
            <a:endParaRPr lang="en-US"/>
          </a:p>
        </p:txBody>
      </p:sp>
    </p:spTree>
    <p:extLst>
      <p:ext uri="{BB962C8B-B14F-4D97-AF65-F5344CB8AC3E}">
        <p14:creationId xmlns:p14="http://schemas.microsoft.com/office/powerpoint/2010/main" val="1105412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dirty="0">
                <a:latin typeface="Calibri (Body)"/>
              </a:rPr>
              <a:t>Data Characteristics:</a:t>
            </a:r>
          </a:p>
          <a:p>
            <a:endParaRPr lang="en-US" dirty="0">
              <a:latin typeface="Calibri (Body)"/>
            </a:endParaRPr>
          </a:p>
          <a:p>
            <a:pPr marL="171450" indent="-171450">
              <a:buFont typeface="Arial" panose="020B0604020202020204" pitchFamily="34" charset="0"/>
              <a:buChar char="•"/>
            </a:pPr>
            <a:r>
              <a:rPr lang="en-US" dirty="0">
                <a:latin typeface="Calibri (Body)"/>
              </a:rPr>
              <a:t>The dataset comprised 5,385 training observations (text and audio) and 385 test observations.</a:t>
            </a:r>
          </a:p>
          <a:p>
            <a:pPr marL="171450" indent="-171450">
              <a:buFont typeface="Arial" panose="020B0604020202020204" pitchFamily="34" charset="0"/>
              <a:buChar char="•"/>
            </a:pPr>
            <a:r>
              <a:rPr lang="en-US" dirty="0">
                <a:latin typeface="Calibri (Body)"/>
              </a:rPr>
              <a:t>Key attributes included audio quality, speaker identification, and textual phrases.</a:t>
            </a:r>
          </a:p>
          <a:p>
            <a:endParaRPr lang="en-US" dirty="0">
              <a:latin typeface="Calibri (Body)"/>
            </a:endParaRPr>
          </a:p>
          <a:p>
            <a:r>
              <a:rPr lang="en-US" b="1" dirty="0">
                <a:latin typeface="Calibri (Body)"/>
              </a:rPr>
              <a:t>Data Quality Assessment:</a:t>
            </a:r>
          </a:p>
          <a:p>
            <a:endParaRPr lang="en-US" dirty="0">
              <a:latin typeface="Calibri (Body)"/>
            </a:endParaRPr>
          </a:p>
          <a:p>
            <a:pPr marL="171450" indent="-171450">
              <a:buFont typeface="Arial" panose="020B0604020202020204" pitchFamily="34" charset="0"/>
              <a:buChar char="•"/>
            </a:pPr>
            <a:r>
              <a:rPr lang="en-US" dirty="0">
                <a:latin typeface="Calibri (Body)"/>
              </a:rPr>
              <a:t>Audio quality ratings ranged from 2.5 to 5.0, with most ratings clustering around 3.75.</a:t>
            </a:r>
          </a:p>
          <a:p>
            <a:pPr marL="171450" indent="-171450">
              <a:buFont typeface="Arial" panose="020B0604020202020204" pitchFamily="34" charset="0"/>
              <a:buChar char="•"/>
            </a:pPr>
            <a:r>
              <a:rPr lang="en-US" dirty="0">
                <a:latin typeface="Calibri (Body)"/>
              </a:rPr>
              <a:t>Textual data showed a balanced distribution of symptoms, essential for effective classification.</a:t>
            </a:r>
          </a:p>
          <a:p>
            <a:endParaRPr lang="en-US" dirty="0">
              <a:latin typeface="Calibri (Body)"/>
            </a:endParaRPr>
          </a:p>
          <a:p>
            <a:r>
              <a:rPr lang="en-US" b="1" dirty="0">
                <a:latin typeface="Calibri (Body)"/>
              </a:rPr>
              <a:t>Feature Engineering:</a:t>
            </a:r>
          </a:p>
          <a:p>
            <a:endParaRPr lang="en-US" dirty="0">
              <a:latin typeface="Calibri (Body)"/>
            </a:endParaRPr>
          </a:p>
          <a:p>
            <a:pPr marL="171450" indent="-171450">
              <a:buFont typeface="Arial" panose="020B0604020202020204" pitchFamily="34" charset="0"/>
              <a:buChar char="•"/>
            </a:pPr>
            <a:r>
              <a:rPr lang="en-US" dirty="0">
                <a:latin typeface="Calibri (Body)"/>
              </a:rPr>
              <a:t>Techniques such as tokenization, stop word removal, and feature interaction were employed to enhance model performance.</a:t>
            </a:r>
          </a:p>
          <a:p>
            <a:pPr marL="171450" indent="-171450">
              <a:buFont typeface="Arial" panose="020B0604020202020204" pitchFamily="34" charset="0"/>
              <a:buChar char="•"/>
            </a:pPr>
            <a:r>
              <a:rPr lang="en-US" dirty="0">
                <a:latin typeface="Calibri (Body)"/>
              </a:rPr>
              <a:t>Mel-Frequency Cepstral Coefficients (MFCC) were used for audio feature extraction.</a:t>
            </a:r>
          </a:p>
        </p:txBody>
      </p:sp>
      <p:sp>
        <p:nvSpPr>
          <p:cNvPr id="4" name="Slide Number Placeholder 3"/>
          <p:cNvSpPr>
            <a:spLocks noGrp="1"/>
          </p:cNvSpPr>
          <p:nvPr>
            <p:ph type="sldNum" sz="quarter" idx="5"/>
          </p:nvPr>
        </p:nvSpPr>
        <p:spPr/>
        <p:txBody>
          <a:bodyPr/>
          <a:lstStyle/>
          <a:p>
            <a:fld id="{2E3DDFAF-7DD9-8E40-9CC4-B7911C011FBD}" type="slidenum">
              <a:rPr lang="en-US" smtClean="0"/>
              <a:t>15</a:t>
            </a:fld>
            <a:endParaRPr lang="en-US"/>
          </a:p>
        </p:txBody>
      </p:sp>
    </p:spTree>
    <p:extLst>
      <p:ext uri="{BB962C8B-B14F-4D97-AF65-F5344CB8AC3E}">
        <p14:creationId xmlns:p14="http://schemas.microsoft.com/office/powerpoint/2010/main" val="1335284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l">
              <a:spcBef>
                <a:spcPts val="1200"/>
              </a:spcBef>
              <a:spcAft>
                <a:spcPts val="1500"/>
              </a:spcAft>
              <a:buFont typeface="Arial" panose="020B0604020202020204" pitchFamily="34" charset="0"/>
              <a:buNone/>
            </a:pPr>
            <a:r>
              <a:rPr lang="en-US" b="1" i="0" dirty="0">
                <a:solidFill>
                  <a:schemeClr val="tx1"/>
                </a:solidFill>
                <a:effectLst/>
                <a:latin typeface="+mn-lt"/>
              </a:rPr>
              <a:t>Text Model Results</a:t>
            </a:r>
          </a:p>
          <a:p>
            <a:pPr algn="l">
              <a:spcBef>
                <a:spcPts val="1200"/>
              </a:spcBef>
              <a:spcAft>
                <a:spcPts val="1500"/>
              </a:spcAft>
              <a:buFont typeface="Arial" panose="020B0604020202020204" pitchFamily="34" charset="0"/>
              <a:buNone/>
            </a:pPr>
            <a:r>
              <a:rPr lang="en-US" b="0" i="0" dirty="0">
                <a:effectLst/>
                <a:latin typeface="DM Sans" pitchFamily="2" charset="0"/>
              </a:rPr>
              <a:t>The Logistic Regression model for NLP text classification achieved an accuracy of 91.79%, with precision and recall of 92.16% and 91.79%, respectively. </a:t>
            </a:r>
            <a:endParaRPr lang="en-US" b="0" i="0" dirty="0">
              <a:solidFill>
                <a:schemeClr val="tx1"/>
              </a:solidFill>
              <a:effectLst/>
              <a:latin typeface="+mn-lt"/>
            </a:endParaRPr>
          </a:p>
        </p:txBody>
      </p:sp>
      <p:sp>
        <p:nvSpPr>
          <p:cNvPr id="4" name="Slide Number Placeholder 3"/>
          <p:cNvSpPr>
            <a:spLocks noGrp="1"/>
          </p:cNvSpPr>
          <p:nvPr>
            <p:ph type="sldNum" sz="quarter" idx="5"/>
          </p:nvPr>
        </p:nvSpPr>
        <p:spPr/>
        <p:txBody>
          <a:bodyPr/>
          <a:lstStyle/>
          <a:p>
            <a:fld id="{2E3DDFAF-7DD9-8E40-9CC4-B7911C011FBD}" type="slidenum">
              <a:rPr lang="en-US" smtClean="0"/>
              <a:t>16</a:t>
            </a:fld>
            <a:endParaRPr lang="en-US"/>
          </a:p>
        </p:txBody>
      </p:sp>
    </p:spTree>
    <p:extLst>
      <p:ext uri="{BB962C8B-B14F-4D97-AF65-F5344CB8AC3E}">
        <p14:creationId xmlns:p14="http://schemas.microsoft.com/office/powerpoint/2010/main" val="3910916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4AD03-A7BC-1454-A88A-824F4D25F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0E3C4-BBA1-7EF9-F044-DCDB246B27F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FD04C0A-A6CC-41C6-E7CB-574EC11A6BD4}"/>
              </a:ext>
            </a:extLst>
          </p:cNvPr>
          <p:cNvSpPr>
            <a:spLocks noGrp="1"/>
          </p:cNvSpPr>
          <p:nvPr>
            <p:ph type="body" idx="1"/>
          </p:nvPr>
        </p:nvSpPr>
        <p:spPr/>
        <p:txBody>
          <a:bodyPr/>
          <a:lstStyle/>
          <a:p>
            <a:pPr algn="l">
              <a:spcBef>
                <a:spcPts val="1200"/>
              </a:spcBef>
              <a:spcAft>
                <a:spcPts val="1500"/>
              </a:spcAft>
              <a:buFont typeface="Arial" panose="020B0604020202020204" pitchFamily="34" charset="0"/>
              <a:buNone/>
            </a:pPr>
            <a:r>
              <a:rPr lang="en-US" b="1" i="0" dirty="0">
                <a:solidFill>
                  <a:schemeClr val="tx1"/>
                </a:solidFill>
                <a:effectLst/>
                <a:latin typeface="+mn-lt"/>
              </a:rPr>
              <a:t>Audio Model Results</a:t>
            </a:r>
          </a:p>
          <a:p>
            <a:pPr algn="l">
              <a:spcBef>
                <a:spcPts val="1200"/>
              </a:spcBef>
              <a:spcAft>
                <a:spcPts val="1500"/>
              </a:spcAft>
              <a:buFont typeface="Arial" panose="020B0604020202020204" pitchFamily="34" charset="0"/>
              <a:buNone/>
            </a:pPr>
            <a:r>
              <a:rPr lang="en-US" b="0" i="0" dirty="0">
                <a:solidFill>
                  <a:schemeClr val="tx1"/>
                </a:solidFill>
                <a:effectLst/>
                <a:latin typeface="+mn-lt"/>
              </a:rPr>
              <a:t>The analysis of audio processing for classifying patient symptoms from audio data presents significant challenges, with the best model, Logistic Regression, achieving 8.13% accuracy, 8.45% precision, and 7.33% F1-Score. </a:t>
            </a:r>
          </a:p>
        </p:txBody>
      </p:sp>
      <p:sp>
        <p:nvSpPr>
          <p:cNvPr id="4" name="Slide Number Placeholder 3">
            <a:extLst>
              <a:ext uri="{FF2B5EF4-FFF2-40B4-BE49-F238E27FC236}">
                <a16:creationId xmlns:a16="http://schemas.microsoft.com/office/drawing/2014/main" id="{5D14BF7A-7413-C93D-D0A6-6BADF7343E1E}"/>
              </a:ext>
            </a:extLst>
          </p:cNvPr>
          <p:cNvSpPr>
            <a:spLocks noGrp="1"/>
          </p:cNvSpPr>
          <p:nvPr>
            <p:ph type="sldNum" sz="quarter" idx="5"/>
          </p:nvPr>
        </p:nvSpPr>
        <p:spPr/>
        <p:txBody>
          <a:bodyPr/>
          <a:lstStyle/>
          <a:p>
            <a:fld id="{2E3DDFAF-7DD9-8E40-9CC4-B7911C011FBD}" type="slidenum">
              <a:rPr lang="en-US" smtClean="0"/>
              <a:t>17</a:t>
            </a:fld>
            <a:endParaRPr lang="en-US"/>
          </a:p>
        </p:txBody>
      </p:sp>
    </p:spTree>
    <p:extLst>
      <p:ext uri="{BB962C8B-B14F-4D97-AF65-F5344CB8AC3E}">
        <p14:creationId xmlns:p14="http://schemas.microsoft.com/office/powerpoint/2010/main" val="679770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D8F52-DCF4-E6FA-3587-C10B00B4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F5D59-91A0-809A-3295-9B4C33CEFB5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5D16AB7-610F-241C-F01F-EBC9792D4179}"/>
              </a:ext>
            </a:extLst>
          </p:cNvPr>
          <p:cNvSpPr>
            <a:spLocks noGrp="1"/>
          </p:cNvSpPr>
          <p:nvPr>
            <p:ph type="body" idx="1"/>
          </p:nvPr>
        </p:nvSpPr>
        <p:spPr/>
        <p:txBody>
          <a:bodyPr/>
          <a:lstStyle/>
          <a:p>
            <a:pPr algn="l">
              <a:spcBef>
                <a:spcPts val="1200"/>
              </a:spcBef>
              <a:spcAft>
                <a:spcPts val="1500"/>
              </a:spcAft>
              <a:buFont typeface="Arial" panose="020B0604020202020204" pitchFamily="34" charset="0"/>
              <a:buNone/>
            </a:pPr>
            <a:r>
              <a:rPr lang="en-US" b="1" i="0" dirty="0">
                <a:solidFill>
                  <a:schemeClr val="tx1"/>
                </a:solidFill>
                <a:effectLst/>
                <a:latin typeface="+mn-lt"/>
              </a:rPr>
              <a:t>Text and Audio Model Results</a:t>
            </a:r>
          </a:p>
          <a:p>
            <a:pPr algn="l">
              <a:spcBef>
                <a:spcPts val="1200"/>
              </a:spcBef>
              <a:spcAft>
                <a:spcPts val="1500"/>
              </a:spcAft>
              <a:buFont typeface="Arial" panose="020B0604020202020204" pitchFamily="34" charset="0"/>
              <a:buNone/>
            </a:pPr>
            <a:r>
              <a:rPr lang="en-US" b="0" i="0" dirty="0">
                <a:solidFill>
                  <a:schemeClr val="tx1"/>
                </a:solidFill>
                <a:effectLst/>
                <a:latin typeface="+mn-lt"/>
              </a:rPr>
              <a:t>The evaluation of the audio-text fusion model utilizing a CNN achieved 83.65% accuracy, 85.34% precision, 83.65% recall, and an F1-score of 83.85%. </a:t>
            </a:r>
          </a:p>
        </p:txBody>
      </p:sp>
      <p:sp>
        <p:nvSpPr>
          <p:cNvPr id="4" name="Slide Number Placeholder 3">
            <a:extLst>
              <a:ext uri="{FF2B5EF4-FFF2-40B4-BE49-F238E27FC236}">
                <a16:creationId xmlns:a16="http://schemas.microsoft.com/office/drawing/2014/main" id="{86780E59-D069-3103-0A0A-5EB6510105DF}"/>
              </a:ext>
            </a:extLst>
          </p:cNvPr>
          <p:cNvSpPr>
            <a:spLocks noGrp="1"/>
          </p:cNvSpPr>
          <p:nvPr>
            <p:ph type="sldNum" sz="quarter" idx="5"/>
          </p:nvPr>
        </p:nvSpPr>
        <p:spPr/>
        <p:txBody>
          <a:bodyPr/>
          <a:lstStyle/>
          <a:p>
            <a:fld id="{2E3DDFAF-7DD9-8E40-9CC4-B7911C011FBD}" type="slidenum">
              <a:rPr lang="en-US" smtClean="0"/>
              <a:t>18</a:t>
            </a:fld>
            <a:endParaRPr lang="en-US"/>
          </a:p>
        </p:txBody>
      </p:sp>
    </p:spTree>
    <p:extLst>
      <p:ext uri="{BB962C8B-B14F-4D97-AF65-F5344CB8AC3E}">
        <p14:creationId xmlns:p14="http://schemas.microsoft.com/office/powerpoint/2010/main" val="15763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dirty="0">
                <a:latin typeface="+mn-lt"/>
              </a:rPr>
              <a:t>Embeddings Used</a:t>
            </a:r>
            <a:endParaRPr lang="en-US" dirty="0">
              <a:latin typeface="+mn-lt"/>
            </a:endParaRPr>
          </a:p>
          <a:p>
            <a:r>
              <a:rPr lang="en-US" dirty="0">
                <a:latin typeface="+mn-lt"/>
              </a:rPr>
              <a:t>For text data, TF-IDF embeddings were used to capture the importance of terms within documents. For audio data, MFCC (Mel-Frequency Cepstral Coefficients) were employed to effectively classify sounds.</a:t>
            </a:r>
          </a:p>
          <a:p>
            <a:endParaRPr lang="en-US" dirty="0">
              <a:latin typeface="+mn-lt"/>
            </a:endParaRPr>
          </a:p>
          <a:p>
            <a:r>
              <a:rPr lang="en-US" b="1" dirty="0">
                <a:latin typeface="+mn-lt"/>
              </a:rPr>
              <a:t>Impact on Model</a:t>
            </a:r>
            <a:endParaRPr lang="en-US" dirty="0">
              <a:latin typeface="+mn-lt"/>
            </a:endParaRPr>
          </a:p>
          <a:p>
            <a:r>
              <a:rPr lang="en-US" dirty="0">
                <a:latin typeface="+mn-lt"/>
              </a:rPr>
              <a:t>The integration of these embeddings improved the models' ability to handle new data, resulting in enhanced accuracy and reliability. Additionally, they facilitated a deeper understanding of the data, which is essential for accurate symptom classification.</a:t>
            </a:r>
          </a:p>
        </p:txBody>
      </p:sp>
      <p:sp>
        <p:nvSpPr>
          <p:cNvPr id="4" name="Slide Number Placeholder 3"/>
          <p:cNvSpPr>
            <a:spLocks noGrp="1"/>
          </p:cNvSpPr>
          <p:nvPr>
            <p:ph type="sldNum" sz="quarter" idx="5"/>
          </p:nvPr>
        </p:nvSpPr>
        <p:spPr/>
        <p:txBody>
          <a:bodyPr/>
          <a:lstStyle/>
          <a:p>
            <a:fld id="{2E3DDFAF-7DD9-8E40-9CC4-B7911C011FBD}" type="slidenum">
              <a:rPr lang="en-US" smtClean="0"/>
              <a:t>19</a:t>
            </a:fld>
            <a:endParaRPr lang="en-US"/>
          </a:p>
        </p:txBody>
      </p:sp>
    </p:spTree>
    <p:extLst>
      <p:ext uri="{BB962C8B-B14F-4D97-AF65-F5344CB8AC3E}">
        <p14:creationId xmlns:p14="http://schemas.microsoft.com/office/powerpoint/2010/main" val="800508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lgn="l">
              <a:buFont typeface="+mj-lt"/>
              <a:buNone/>
            </a:pPr>
            <a:r>
              <a:rPr lang="en-US" b="0" i="0" dirty="0">
                <a:effectLst/>
                <a:latin typeface="+mn-lt"/>
              </a:rPr>
              <a:t>This study explores DL and NLP applications for disease classification using healthcare text and audio data to enhance medical diagnosis and treatment. (Lu et al., 2020; Heys et al., 2022) shared that the healthcare industry still largely depends on human analysis of medical records and outdated paper-based systems., (Stark et al., 2018) Advice on the challenges providers face when managing large volumes of data. (</a:t>
            </a:r>
            <a:r>
              <a:rPr lang="en-US" b="0" i="0" dirty="0" err="1">
                <a:effectLst/>
                <a:latin typeface="+mn-lt"/>
              </a:rPr>
              <a:t>Kobritz</a:t>
            </a:r>
            <a:r>
              <a:rPr lang="en-US" b="0" i="0" dirty="0">
                <a:effectLst/>
                <a:latin typeface="+mn-lt"/>
              </a:rPr>
              <a:t> et al., 2023) Research indicates that improved classification of medical data could lead to better diagnoses, reduced patient risk (Al-</a:t>
            </a:r>
            <a:r>
              <a:rPr lang="en-US" b="0" i="0" dirty="0" err="1">
                <a:effectLst/>
                <a:latin typeface="+mn-lt"/>
              </a:rPr>
              <a:t>Garadi</a:t>
            </a:r>
            <a:r>
              <a:rPr lang="en-US" b="0" i="0" dirty="0">
                <a:effectLst/>
                <a:latin typeface="+mn-lt"/>
              </a:rPr>
              <a:t> et al., 2022), enhanced prediction of complications, and streamlined diagnoses through NLP. While </a:t>
            </a:r>
            <a:r>
              <a:rPr lang="en-US" sz="1200" kern="1200" dirty="0" err="1">
                <a:solidFill>
                  <a:schemeClr val="tx1"/>
                </a:solidFill>
                <a:effectLst/>
                <a:latin typeface="+mn-lt"/>
                <a:ea typeface="+mn-ea"/>
                <a:cs typeface="+mn-cs"/>
              </a:rPr>
              <a:t>Alturaiki</a:t>
            </a:r>
            <a:r>
              <a:rPr lang="en-US" sz="1200" kern="1200" dirty="0">
                <a:solidFill>
                  <a:schemeClr val="tx1"/>
                </a:solidFill>
                <a:effectLst/>
                <a:latin typeface="+mn-lt"/>
                <a:ea typeface="+mn-ea"/>
                <a:cs typeface="+mn-cs"/>
              </a:rPr>
              <a:t> et al. (2023) demonstrated that NLP techniques can extract clinically relevant information from narrative text with increasing accuracy, potentially augmenting physician judgment in complex cases</a:t>
            </a:r>
            <a:r>
              <a:rPr lang="en-US" b="0" i="0" dirty="0">
                <a:effectLst/>
                <a:latin typeface="+mn-lt"/>
              </a:rPr>
              <a:t>, </a:t>
            </a:r>
            <a:r>
              <a:rPr lang="en-US" b="0" i="0" dirty="0" err="1">
                <a:effectLst/>
                <a:latin typeface="+mn-lt"/>
              </a:rPr>
              <a:t>Fagherazzi</a:t>
            </a:r>
            <a:r>
              <a:rPr lang="en-US" b="0" i="0" dirty="0">
                <a:effectLst/>
                <a:latin typeface="+mn-lt"/>
              </a:rPr>
              <a:t> et al. (2021) emphasize voice-based diagnosis and the rise of Electronic Health Records (EHRs), demonstrating reliable progress in leveraging technology to improve healthcare outcomes.</a:t>
            </a:r>
            <a:endParaRPr lang="en-US" b="0" i="0" dirty="0">
              <a:solidFill>
                <a:srgbClr val="FAFAFA"/>
              </a:solidFill>
              <a:effectLst/>
              <a:latin typeface="+mn-lt"/>
            </a:endParaRPr>
          </a:p>
        </p:txBody>
      </p:sp>
      <p:sp>
        <p:nvSpPr>
          <p:cNvPr id="4" name="Slide Number Placeholder 3"/>
          <p:cNvSpPr>
            <a:spLocks noGrp="1"/>
          </p:cNvSpPr>
          <p:nvPr>
            <p:ph type="sldNum" sz="quarter" idx="5"/>
          </p:nvPr>
        </p:nvSpPr>
        <p:spPr/>
        <p:txBody>
          <a:bodyPr/>
          <a:lstStyle/>
          <a:p>
            <a:fld id="{2E3DDFAF-7DD9-8E40-9CC4-B7911C011FBD}" type="slidenum">
              <a:rPr lang="en-US" smtClean="0"/>
              <a:t>2</a:t>
            </a:fld>
            <a:endParaRPr lang="en-US"/>
          </a:p>
        </p:txBody>
      </p:sp>
    </p:spTree>
    <p:extLst>
      <p:ext uri="{BB962C8B-B14F-4D97-AF65-F5344CB8AC3E}">
        <p14:creationId xmlns:p14="http://schemas.microsoft.com/office/powerpoint/2010/main" val="3962039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1427-00D3-D724-AB74-1A4F81BF25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DDB4C-B683-55A3-AE10-BA55E994821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0E65891-8ADF-02AC-77E5-DAFB7139918B}"/>
              </a:ext>
            </a:extLst>
          </p:cNvPr>
          <p:cNvSpPr>
            <a:spLocks noGrp="1"/>
          </p:cNvSpPr>
          <p:nvPr>
            <p:ph type="body" idx="1"/>
          </p:nvPr>
        </p:nvSpPr>
        <p:spPr/>
        <p:txBody>
          <a:bodyPr/>
          <a:lstStyle/>
          <a:p>
            <a:pPr algn="l">
              <a:spcBef>
                <a:spcPts val="1200"/>
              </a:spcBef>
              <a:spcAft>
                <a:spcPts val="1500"/>
              </a:spcAft>
              <a:buFont typeface="Arial" panose="020B0604020202020204" pitchFamily="34" charset="0"/>
              <a:buNone/>
            </a:pPr>
            <a:r>
              <a:rPr lang="en-US" b="0" i="0" dirty="0">
                <a:effectLst/>
                <a:latin typeface="+mn-lt"/>
              </a:rPr>
              <a:t>Various machine learning algorithms were evaluated for their effectiveness in classification tasks, including Logistic Regression, Feedforward Neural Network (FNN), Random Forest, Support Vector Machine (SVM), Convolutional Neural Network (CNN), and Naive Bayes. The results showed that Logistic Regression and FNN demonstrated strong performance in text classification, with accuracies of 94.34% and 93.27%, respectively. However, audio classification accuracies were notably lower, with the best achieving only 8.29% for Logistic Regression.</a:t>
            </a:r>
          </a:p>
          <a:p>
            <a:pPr algn="l">
              <a:spcBef>
                <a:spcPts val="1200"/>
              </a:spcBef>
              <a:spcAft>
                <a:spcPts val="1500"/>
              </a:spcAft>
              <a:buFont typeface="Arial" panose="020B0604020202020204" pitchFamily="34" charset="0"/>
              <a:buNone/>
            </a:pPr>
            <a:endParaRPr lang="en-US" b="0" i="0" dirty="0">
              <a:effectLst/>
              <a:latin typeface="+mn-lt"/>
            </a:endParaRPr>
          </a:p>
          <a:p>
            <a:pPr algn="l">
              <a:spcBef>
                <a:spcPts val="1200"/>
              </a:spcBef>
              <a:spcAft>
                <a:spcPts val="1500"/>
              </a:spcAft>
              <a:buFont typeface="Arial" panose="020B0604020202020204" pitchFamily="34" charset="0"/>
              <a:buNone/>
            </a:pPr>
            <a:r>
              <a:rPr lang="en-US" b="0" i="0" dirty="0">
                <a:effectLst/>
                <a:latin typeface="+mn-lt"/>
              </a:rPr>
              <a:t>The CRISP-DM framework was employed for systematic model deployment, facilitating real-time analysis and integration into clinical workflows. This structured approach enabled effective incorporation of feedback, ultimately enhancing model performance and usability in practical applications.</a:t>
            </a:r>
          </a:p>
        </p:txBody>
      </p:sp>
      <p:sp>
        <p:nvSpPr>
          <p:cNvPr id="4" name="Slide Number Placeholder 3">
            <a:extLst>
              <a:ext uri="{FF2B5EF4-FFF2-40B4-BE49-F238E27FC236}">
                <a16:creationId xmlns:a16="http://schemas.microsoft.com/office/drawing/2014/main" id="{4568A0C4-3884-CCC0-CC8B-D6AB8910E1A3}"/>
              </a:ext>
            </a:extLst>
          </p:cNvPr>
          <p:cNvSpPr>
            <a:spLocks noGrp="1"/>
          </p:cNvSpPr>
          <p:nvPr>
            <p:ph type="sldNum" sz="quarter" idx="5"/>
          </p:nvPr>
        </p:nvSpPr>
        <p:spPr/>
        <p:txBody>
          <a:bodyPr/>
          <a:lstStyle/>
          <a:p>
            <a:fld id="{2E3DDFAF-7DD9-8E40-9CC4-B7911C011FBD}" type="slidenum">
              <a:rPr lang="en-US" smtClean="0"/>
              <a:t>20</a:t>
            </a:fld>
            <a:endParaRPr lang="en-US"/>
          </a:p>
        </p:txBody>
      </p:sp>
    </p:spTree>
    <p:extLst>
      <p:ext uri="{BB962C8B-B14F-4D97-AF65-F5344CB8AC3E}">
        <p14:creationId xmlns:p14="http://schemas.microsoft.com/office/powerpoint/2010/main" val="2699694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algn="l">
              <a:spcBef>
                <a:spcPts val="1200"/>
              </a:spcBef>
              <a:spcAft>
                <a:spcPts val="1500"/>
              </a:spcAft>
              <a:buFont typeface="Arial" panose="020B0604020202020204" pitchFamily="34" charset="0"/>
              <a:buNone/>
            </a:pPr>
            <a:r>
              <a:rPr lang="en-US" b="1" i="0" dirty="0">
                <a:effectLst/>
                <a:latin typeface="+mn-lt"/>
              </a:rPr>
              <a:t>Key findings</a:t>
            </a:r>
            <a:r>
              <a:rPr lang="en-US" b="0" i="0" dirty="0">
                <a:effectLst/>
                <a:latin typeface="+mn-lt"/>
              </a:rPr>
              <a:t>: The study showed that NLP and DL methods work well for classifying patient symptoms from text and audio. High accuracy suggests these technologies can improve healthcare diagnosis.  </a:t>
            </a:r>
          </a:p>
          <a:p>
            <a:pPr algn="l">
              <a:spcBef>
                <a:spcPts val="1200"/>
              </a:spcBef>
              <a:spcAft>
                <a:spcPts val="1500"/>
              </a:spcAft>
              <a:buFont typeface="Arial" panose="020B0604020202020204" pitchFamily="34" charset="0"/>
              <a:buNone/>
            </a:pPr>
            <a:endParaRPr lang="en-US" b="0" i="0" dirty="0">
              <a:effectLst/>
              <a:latin typeface="+mn-lt"/>
            </a:endParaRPr>
          </a:p>
          <a:p>
            <a:pPr algn="l">
              <a:spcBef>
                <a:spcPts val="1200"/>
              </a:spcBef>
              <a:spcAft>
                <a:spcPts val="1500"/>
              </a:spcAft>
              <a:buFont typeface="Arial" panose="020B0604020202020204" pitchFamily="34" charset="0"/>
              <a:buNone/>
            </a:pPr>
            <a:r>
              <a:rPr lang="en-US" b="1" i="0" dirty="0">
                <a:effectLst/>
                <a:latin typeface="+mn-lt"/>
              </a:rPr>
              <a:t>Future Research</a:t>
            </a:r>
            <a:r>
              <a:rPr lang="en-US" b="0" i="0" dirty="0">
                <a:effectLst/>
                <a:latin typeface="+mn-lt"/>
              </a:rPr>
              <a:t>: Explore combining text, audio, and other data (like images) for better diagnostics. Improve models to make them easier to understand and address ethical issues in AI healthcare.</a:t>
            </a:r>
          </a:p>
        </p:txBody>
      </p:sp>
      <p:sp>
        <p:nvSpPr>
          <p:cNvPr id="4" name="Slide Number Placeholder 3"/>
          <p:cNvSpPr>
            <a:spLocks noGrp="1"/>
          </p:cNvSpPr>
          <p:nvPr>
            <p:ph type="sldNum" sz="quarter" idx="5"/>
          </p:nvPr>
        </p:nvSpPr>
        <p:spPr/>
        <p:txBody>
          <a:bodyPr/>
          <a:lstStyle/>
          <a:p>
            <a:fld id="{2E3DDFAF-7DD9-8E40-9CC4-B7911C011FBD}" type="slidenum">
              <a:rPr lang="en-US" smtClean="0"/>
              <a:t>21</a:t>
            </a:fld>
            <a:endParaRPr lang="en-US"/>
          </a:p>
        </p:txBody>
      </p:sp>
    </p:spTree>
    <p:extLst>
      <p:ext uri="{BB962C8B-B14F-4D97-AF65-F5344CB8AC3E}">
        <p14:creationId xmlns:p14="http://schemas.microsoft.com/office/powerpoint/2010/main" val="400536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FF3C7-A5A3-3D92-99E0-949E3A832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A95DC-63A2-67B0-FDC6-A70A09AB090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13FD021-7E8A-71A7-4173-E51FD082F567}"/>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Audio Results Interpretation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Logistic Regression model showed significant challenges in audio classification. It achieved an accuracy of 8.13% on the test dataset, alongside precision and recall scores of 8.45% and 8.13%, respectively, resulting in an F1 score of 7.33%. The model performed best on the training data, with an accuracy of 17.34%, but this was not replicated in the validation and test sets, suggesting potential overfitting.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Per-class F1-Scores indicated variability, with scores as low as 2.8% for stomach aches and 5.3% for shoulder issues. This variability underscores the need for further model refinement to enhance clinical decision support. The audio features utilized included MFCC, spectral attributes, prosodic features, and chroma attributes, contributing to a multimodal classification strategy.</a:t>
            </a:r>
            <a:endParaRPr lang="en-US" b="0" i="0" dirty="0">
              <a:effectLst/>
              <a:latin typeface="+mn-lt"/>
            </a:endParaRPr>
          </a:p>
        </p:txBody>
      </p:sp>
      <p:sp>
        <p:nvSpPr>
          <p:cNvPr id="4" name="Slide Number Placeholder 3">
            <a:extLst>
              <a:ext uri="{FF2B5EF4-FFF2-40B4-BE49-F238E27FC236}">
                <a16:creationId xmlns:a16="http://schemas.microsoft.com/office/drawing/2014/main" id="{CD131001-B3B6-D261-8FF1-C472105D4354}"/>
              </a:ext>
            </a:extLst>
          </p:cNvPr>
          <p:cNvSpPr>
            <a:spLocks noGrp="1"/>
          </p:cNvSpPr>
          <p:nvPr>
            <p:ph type="sldNum" sz="quarter" idx="5"/>
          </p:nvPr>
        </p:nvSpPr>
        <p:spPr/>
        <p:txBody>
          <a:bodyPr/>
          <a:lstStyle/>
          <a:p>
            <a:fld id="{2E3DDFAF-7DD9-8E40-9CC4-B7911C011FBD}" type="slidenum">
              <a:rPr lang="en-US" smtClean="0"/>
              <a:t>22</a:t>
            </a:fld>
            <a:endParaRPr lang="en-US"/>
          </a:p>
        </p:txBody>
      </p:sp>
    </p:spTree>
    <p:extLst>
      <p:ext uri="{BB962C8B-B14F-4D97-AF65-F5344CB8AC3E}">
        <p14:creationId xmlns:p14="http://schemas.microsoft.com/office/powerpoint/2010/main" val="2143587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6DF6-0987-4252-F257-7116EF1CA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9089F-02B4-CBEF-DEF9-C8763542212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DE28E94-5AA5-12DA-F0D6-83AE621B2486}"/>
              </a:ext>
            </a:extLst>
          </p:cNvPr>
          <p:cNvSpPr>
            <a:spLocks noGrp="1"/>
          </p:cNvSpPr>
          <p:nvPr>
            <p:ph type="body" idx="1"/>
          </p:nvPr>
        </p:nvSpPr>
        <p:spPr/>
        <p:txBody>
          <a:bodyPr/>
          <a:lstStyle/>
          <a:p>
            <a:pPr algn="l">
              <a:spcAft>
                <a:spcPts val="1200"/>
              </a:spcAft>
              <a:buNone/>
            </a:pPr>
            <a:r>
              <a:rPr lang="en-US" b="1" i="0" dirty="0">
                <a:effectLst/>
                <a:latin typeface="DM Sans" pitchFamily="2" charset="0"/>
              </a:rPr>
              <a:t>Text Results Interpretation</a:t>
            </a:r>
          </a:p>
          <a:p>
            <a:pPr algn="l">
              <a:spcAft>
                <a:spcPts val="1200"/>
              </a:spcAft>
              <a:buNone/>
            </a:pPr>
            <a:endParaRPr lang="en-US" b="0" i="0" dirty="0">
              <a:effectLst/>
              <a:latin typeface="DM Sans" pitchFamily="2" charset="0"/>
            </a:endParaRPr>
          </a:p>
          <a:p>
            <a:pPr algn="l">
              <a:spcAft>
                <a:spcPts val="1200"/>
              </a:spcAft>
              <a:buNone/>
            </a:pPr>
            <a:r>
              <a:rPr lang="en-US" b="0" i="0" dirty="0">
                <a:effectLst/>
                <a:latin typeface="DM Sans" pitchFamily="2" charset="0"/>
              </a:rPr>
              <a:t>The Logistic Regression model demonstrated excellent performance in text classification, achieving an accuracy of 91.79% on the test dataset. The model also achieved a precision of 92.16% and a recall of 91.79%, resulting in an F1-score of 91.72%. Consistency across datasets was observed, with training and validation accuracies of 93.64% and 94.34%, respectively, indicating effective generalization. The per-class analysis revealed optimal performance for certain symptoms, with F1-Scores as high as 100% for conditions such as "cough" and "skin issue,” while "internal pain" had the lowest score of 17.74%. This indicates areas for potential improvement in model training.</a:t>
            </a:r>
          </a:p>
        </p:txBody>
      </p:sp>
      <p:sp>
        <p:nvSpPr>
          <p:cNvPr id="4" name="Slide Number Placeholder 3">
            <a:extLst>
              <a:ext uri="{FF2B5EF4-FFF2-40B4-BE49-F238E27FC236}">
                <a16:creationId xmlns:a16="http://schemas.microsoft.com/office/drawing/2014/main" id="{F85E83CE-5A1E-7B13-579C-F1049D3DEFDC}"/>
              </a:ext>
            </a:extLst>
          </p:cNvPr>
          <p:cNvSpPr>
            <a:spLocks noGrp="1"/>
          </p:cNvSpPr>
          <p:nvPr>
            <p:ph type="sldNum" sz="quarter" idx="5"/>
          </p:nvPr>
        </p:nvSpPr>
        <p:spPr/>
        <p:txBody>
          <a:bodyPr/>
          <a:lstStyle/>
          <a:p>
            <a:fld id="{2E3DDFAF-7DD9-8E40-9CC4-B7911C011FBD}" type="slidenum">
              <a:rPr lang="en-US" smtClean="0"/>
              <a:t>23</a:t>
            </a:fld>
            <a:endParaRPr lang="en-US"/>
          </a:p>
        </p:txBody>
      </p:sp>
    </p:spTree>
    <p:extLst>
      <p:ext uri="{BB962C8B-B14F-4D97-AF65-F5344CB8AC3E}">
        <p14:creationId xmlns:p14="http://schemas.microsoft.com/office/powerpoint/2010/main" val="3710590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291C7-1E54-75E6-2A10-A5EDD5DC21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0CBAA-1062-E6EB-0AC2-35243505F9D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3BCF347-36AA-2B35-11B1-D4A999C0E68A}"/>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Audio and Text  Results Interpretation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CNN model demonstrated strong performance in both audio and text classification tasks. For audio classification, it achieved an accuracy of 83.65% on the test dataset, with precision and recall scores of 85.34% and 83.65%, respectively, resulting in an F1-Score of 83.85%. Notably, symptoms like “stomach ache” and “skin issue” scored exceptionally well with F1-Scores above 80%. In text classification, the model showcased impressive accuracy at 83.65%, with similar precision and recall metrics, indicating excellent generalization across the validation and test datasets. Overall, both tasks reveal solid performance, highlighting areas for further improvement in less recognized symptoms.</a:t>
            </a:r>
          </a:p>
        </p:txBody>
      </p:sp>
      <p:sp>
        <p:nvSpPr>
          <p:cNvPr id="4" name="Slide Number Placeholder 3">
            <a:extLst>
              <a:ext uri="{FF2B5EF4-FFF2-40B4-BE49-F238E27FC236}">
                <a16:creationId xmlns:a16="http://schemas.microsoft.com/office/drawing/2014/main" id="{551D678E-5EE1-6F9A-ED56-EF061B4B0D8D}"/>
              </a:ext>
            </a:extLst>
          </p:cNvPr>
          <p:cNvSpPr>
            <a:spLocks noGrp="1"/>
          </p:cNvSpPr>
          <p:nvPr>
            <p:ph type="sldNum" sz="quarter" idx="5"/>
          </p:nvPr>
        </p:nvSpPr>
        <p:spPr/>
        <p:txBody>
          <a:bodyPr/>
          <a:lstStyle/>
          <a:p>
            <a:fld id="{2E3DDFAF-7DD9-8E40-9CC4-B7911C011FBD}" type="slidenum">
              <a:rPr lang="en-US" smtClean="0"/>
              <a:t>24</a:t>
            </a:fld>
            <a:endParaRPr lang="en-US"/>
          </a:p>
        </p:txBody>
      </p:sp>
    </p:spTree>
    <p:extLst>
      <p:ext uri="{BB962C8B-B14F-4D97-AF65-F5344CB8AC3E}">
        <p14:creationId xmlns:p14="http://schemas.microsoft.com/office/powerpoint/2010/main" val="3827489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study showed these programs are accurate enough to be useful in hospitals and clinics. Some things affected the results, like the quality of patient data used to train the computer and differences in how people describe their symptoms. The findings match what other researchers have found - that these AI tools can help with medical diagnosis. However, there were some differences when compared to other studies, possibly because of different research methods or patient groups. More research is still needed to better understand how these AI tools can help doctors in different situations. Overall, hospitals should consider using these tools to improve patient care.</a:t>
            </a:r>
          </a:p>
        </p:txBody>
      </p:sp>
      <p:sp>
        <p:nvSpPr>
          <p:cNvPr id="4" name="Slide Number Placeholder 3"/>
          <p:cNvSpPr>
            <a:spLocks noGrp="1"/>
          </p:cNvSpPr>
          <p:nvPr>
            <p:ph type="sldNum" sz="quarter" idx="5"/>
          </p:nvPr>
        </p:nvSpPr>
        <p:spPr/>
        <p:txBody>
          <a:bodyPr/>
          <a:lstStyle/>
          <a:p>
            <a:fld id="{2E3DDFAF-7DD9-8E40-9CC4-B7911C011FBD}" type="slidenum">
              <a:rPr lang="en-US" smtClean="0"/>
              <a:t>25</a:t>
            </a:fld>
            <a:endParaRPr lang="en-US"/>
          </a:p>
        </p:txBody>
      </p:sp>
    </p:spTree>
    <p:extLst>
      <p:ext uri="{BB962C8B-B14F-4D97-AF65-F5344CB8AC3E}">
        <p14:creationId xmlns:p14="http://schemas.microsoft.com/office/powerpoint/2010/main" val="3373979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This study recommends three main actions based on its 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First, hospitals should use AI computing that can read patient notes to help doctors make diagnoses. These programs were 85% accurate in identifying symptoms.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Second, doctors and nurses need regular training to feel comfortable using these new AI powered tools. When healthcare workers understand the technology, they can use it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Third, hospitals should collect both written notes and voice recordings from patients because using both types of information leads to more accurate diagnoses. However, more research is needed before these tools can be used everywhere.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These recommendations can help improve healthcare by making diagnoses faster and more accurate, which means better treatment for patients.</a:t>
            </a:r>
          </a:p>
        </p:txBody>
      </p:sp>
      <p:sp>
        <p:nvSpPr>
          <p:cNvPr id="4" name="Slide Number Placeholder 3"/>
          <p:cNvSpPr>
            <a:spLocks noGrp="1"/>
          </p:cNvSpPr>
          <p:nvPr>
            <p:ph type="sldNum" sz="quarter" idx="5"/>
          </p:nvPr>
        </p:nvSpPr>
        <p:spPr/>
        <p:txBody>
          <a:bodyPr/>
          <a:lstStyle/>
          <a:p>
            <a:fld id="{2E3DDFAF-7DD9-8E40-9CC4-B7911C011FBD}" type="slidenum">
              <a:rPr lang="en-US" smtClean="0"/>
              <a:t>26</a:t>
            </a:fld>
            <a:endParaRPr lang="en-US"/>
          </a:p>
        </p:txBody>
      </p:sp>
    </p:spTree>
    <p:extLst>
      <p:ext uri="{BB962C8B-B14F-4D97-AF65-F5344CB8AC3E}">
        <p14:creationId xmlns:p14="http://schemas.microsoft.com/office/powerpoint/2010/main" val="3527085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FDFDF"/>
                </a:solidFill>
                <a:effectLst/>
                <a:latin typeface="+mn-lt"/>
              </a:rPr>
              <a:t>This study has some limitations: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FDFDF"/>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FDFDF"/>
                </a:solidFill>
                <a:effectLst/>
                <a:latin typeface="+mn-lt"/>
              </a:rPr>
              <a:t>To handle data quality issues… strict rules and cleaning steps were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FDFDF"/>
                </a:solidFill>
                <a:effectLst/>
                <a:latin typeface="+mn-lt"/>
              </a:rPr>
              <a:t>To make the results more widely applicable… data from different sources were included.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FDFDF"/>
                </a:solidFill>
                <a:effectLst/>
                <a:latin typeface="+mn-lt"/>
              </a:rPr>
              <a:t>While the study used a large amount of data… some groups might not be fully represented.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FDFDF"/>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FDFDF"/>
                </a:solidFill>
                <a:effectLst/>
                <a:latin typeface="+mn-lt"/>
              </a:rPr>
              <a:t>Finaly, technology limits were managed by using cloud tools and updated software. Possible biases were reduced with automated methods and cross-checking. Time limits prevented long-term analysis, which is recommended for future work. Ethical concerns about patient data were addressed by following IRB guidelines.</a:t>
            </a:r>
          </a:p>
        </p:txBody>
      </p:sp>
      <p:sp>
        <p:nvSpPr>
          <p:cNvPr id="4" name="Slide Number Placeholder 3"/>
          <p:cNvSpPr>
            <a:spLocks noGrp="1"/>
          </p:cNvSpPr>
          <p:nvPr>
            <p:ph type="sldNum" sz="quarter" idx="5"/>
          </p:nvPr>
        </p:nvSpPr>
        <p:spPr/>
        <p:txBody>
          <a:bodyPr/>
          <a:lstStyle/>
          <a:p>
            <a:fld id="{2E3DDFAF-7DD9-8E40-9CC4-B7911C011FBD}" type="slidenum">
              <a:rPr lang="en-US" smtClean="0"/>
              <a:t>27</a:t>
            </a:fld>
            <a:endParaRPr lang="en-US"/>
          </a:p>
        </p:txBody>
      </p:sp>
    </p:spTree>
    <p:extLst>
      <p:ext uri="{BB962C8B-B14F-4D97-AF65-F5344CB8AC3E}">
        <p14:creationId xmlns:p14="http://schemas.microsoft.com/office/powerpoint/2010/main" val="3177958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sz="2000" b="0" dirty="0">
                <a:latin typeface="+mn-lt"/>
              </a:rPr>
              <a:t>For future research on AI powered tools that analyze patient textual data, and audio data the study recommend three important steps.</a:t>
            </a:r>
          </a:p>
          <a:p>
            <a:pPr marL="0" indent="0">
              <a:buNone/>
            </a:pPr>
            <a:endParaRPr lang="en-US" sz="2000" b="0" dirty="0">
              <a:latin typeface="+mn-lt"/>
            </a:endParaRPr>
          </a:p>
          <a:p>
            <a:pPr marL="0" indent="0">
              <a:buNone/>
            </a:pPr>
            <a:r>
              <a:rPr lang="en-US" sz="2000" b="0" dirty="0">
                <a:latin typeface="+mn-lt"/>
              </a:rPr>
              <a:t>First, test these AI powered tools with many different types of patients (like different ages, backgrounds, and illnesses) to make sure they work well for everyone.</a:t>
            </a:r>
          </a:p>
          <a:p>
            <a:pPr marL="0" indent="0">
              <a:buNone/>
            </a:pPr>
            <a:r>
              <a:rPr lang="en-US" sz="2000" b="0" dirty="0">
                <a:latin typeface="+mn-lt"/>
              </a:rPr>
              <a:t>Second, study how these AI powered tools help patients over many months or years, not just present time. This will show if they really improve healthcare in the long run.</a:t>
            </a:r>
          </a:p>
          <a:p>
            <a:pPr marL="0" indent="0">
              <a:buNone/>
            </a:pPr>
            <a:r>
              <a:rPr lang="en-US" sz="2000" b="0" dirty="0">
                <a:latin typeface="+mn-lt"/>
              </a:rPr>
              <a:t>Third, try using newer and more advanced AI algorithms to make these tools even more accurate.</a:t>
            </a:r>
          </a:p>
          <a:p>
            <a:pPr marL="0" indent="0">
              <a:buNone/>
            </a:pPr>
            <a:endParaRPr lang="en-US" sz="2000" b="0" dirty="0">
              <a:latin typeface="+mn-lt"/>
            </a:endParaRPr>
          </a:p>
          <a:p>
            <a:pPr marL="0" indent="0">
              <a:buNone/>
            </a:pPr>
            <a:r>
              <a:rPr lang="en-US" sz="2000" b="0" dirty="0">
                <a:latin typeface="+mn-lt"/>
              </a:rPr>
              <a:t>These recommendations will help make AI powered tools better at helping doctors diagnose patients correctly, which can improve healthcare for people who speak different languages or come from different cultures.</a:t>
            </a:r>
          </a:p>
          <a:p>
            <a:pPr marL="0" indent="0">
              <a:buNone/>
            </a:pPr>
            <a:endParaRPr lang="en-US" sz="2000" b="0" dirty="0">
              <a:latin typeface="+mn-lt"/>
            </a:endParaRPr>
          </a:p>
          <a:p>
            <a:pPr marL="0" indent="0">
              <a:buNone/>
            </a:pPr>
            <a:r>
              <a:rPr lang="en-US" sz="2000" b="0" dirty="0">
                <a:latin typeface="+mn-lt"/>
              </a:rPr>
              <a:t>We envision the NLP and DL models can be integrated into Electronic Health Record (EHR) systems to assist healthcare providers in analyzing patient symptoms from text and audio data.</a:t>
            </a:r>
          </a:p>
          <a:p>
            <a:pPr marL="0" indent="0">
              <a:buNone/>
            </a:pPr>
            <a:endParaRPr lang="en-US" sz="2000" b="0" dirty="0">
              <a:latin typeface="+mn-lt"/>
            </a:endParaRPr>
          </a:p>
          <a:p>
            <a:pPr marL="0" indent="0">
              <a:buNone/>
            </a:pPr>
            <a:r>
              <a:rPr lang="en-US" sz="2000" b="0" dirty="0">
                <a:latin typeface="+mn-lt"/>
              </a:rPr>
              <a:t>This would streamline the diagnostic process, reduce delays, and improve treatment accuracy. Additionally, the models can be used in telemedicine platforms to enhance remote patient monitoring and diagnosis.</a:t>
            </a:r>
          </a:p>
        </p:txBody>
      </p:sp>
      <p:sp>
        <p:nvSpPr>
          <p:cNvPr id="4" name="Slide Number Placeholder 3"/>
          <p:cNvSpPr>
            <a:spLocks noGrp="1"/>
          </p:cNvSpPr>
          <p:nvPr>
            <p:ph type="sldNum" sz="quarter" idx="5"/>
          </p:nvPr>
        </p:nvSpPr>
        <p:spPr/>
        <p:txBody>
          <a:bodyPr/>
          <a:lstStyle/>
          <a:p>
            <a:fld id="{2E3DDFAF-7DD9-8E40-9CC4-B7911C011FBD}" type="slidenum">
              <a:rPr lang="en-US" smtClean="0"/>
              <a:t>28</a:t>
            </a:fld>
            <a:endParaRPr lang="en-US"/>
          </a:p>
        </p:txBody>
      </p:sp>
    </p:spTree>
    <p:extLst>
      <p:ext uri="{BB962C8B-B14F-4D97-AF65-F5344CB8AC3E}">
        <p14:creationId xmlns:p14="http://schemas.microsoft.com/office/powerpoint/2010/main" val="435940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This study found that </a:t>
            </a:r>
            <a:r>
              <a:rPr lang="en-US" sz="1200" b="0" dirty="0">
                <a:latin typeface="+mn-lt"/>
              </a:rPr>
              <a:t>AI powered tools </a:t>
            </a:r>
            <a:r>
              <a:rPr lang="en-US" b="0" dirty="0">
                <a:latin typeface="+mn-lt"/>
              </a:rPr>
              <a:t>analyze patient textual data with NLP and audio data with DL can greatly improve how doctors diagnose health problems. The research shows these tools give fast and accurate results when identifying patient symptoms. This matches what other researchers have discovered about using AI in healthcare. The most important message is that these </a:t>
            </a:r>
            <a:r>
              <a:rPr lang="en-US" sz="1200" b="0" dirty="0">
                <a:latin typeface="+mn-lt"/>
              </a:rPr>
              <a:t>AI powered tools for patent </a:t>
            </a:r>
            <a:r>
              <a:rPr lang="en-US" b="0" dirty="0">
                <a:latin typeface="+mn-lt"/>
              </a:rPr>
              <a:t>diagnoses can make big improvements in how doctors diagnose patients. For the future, researchers should test these tools with many different types of patients, study how well they work over longer periods, and use newer built-in </a:t>
            </a:r>
            <a:r>
              <a:rPr lang="en-US" sz="1200" b="0" dirty="0">
                <a:latin typeface="+mn-lt"/>
              </a:rPr>
              <a:t>AI powered tools</a:t>
            </a:r>
            <a:r>
              <a:rPr lang="en-US" b="0" dirty="0">
                <a:latin typeface="+mn-lt"/>
              </a:rPr>
              <a:t> methods to make them even better as API (Application Programming Interface) is a set of rules and protocols that allows different software applications to communicate and exchange data. This research helps show that these technology tools should be used more widely in hospitals and clinics to improve patient care.</a:t>
            </a:r>
          </a:p>
        </p:txBody>
      </p:sp>
      <p:sp>
        <p:nvSpPr>
          <p:cNvPr id="4" name="Slide Number Placeholder 3"/>
          <p:cNvSpPr>
            <a:spLocks noGrp="1"/>
          </p:cNvSpPr>
          <p:nvPr>
            <p:ph type="sldNum" sz="quarter" idx="5"/>
          </p:nvPr>
        </p:nvSpPr>
        <p:spPr/>
        <p:txBody>
          <a:bodyPr/>
          <a:lstStyle/>
          <a:p>
            <a:fld id="{2E3DDFAF-7DD9-8E40-9CC4-B7911C011FBD}" type="slidenum">
              <a:rPr lang="en-US" smtClean="0"/>
              <a:t>29</a:t>
            </a:fld>
            <a:endParaRPr lang="en-US"/>
          </a:p>
        </p:txBody>
      </p:sp>
    </p:spTree>
    <p:extLst>
      <p:ext uri="{BB962C8B-B14F-4D97-AF65-F5344CB8AC3E}">
        <p14:creationId xmlns:p14="http://schemas.microsoft.com/office/powerpoint/2010/main" val="3918733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lgn="l">
              <a:buFont typeface="+mj-lt"/>
              <a:buNone/>
            </a:pPr>
            <a:r>
              <a:rPr lang="en-US" b="0" i="0" dirty="0">
                <a:solidFill>
                  <a:schemeClr val="tx1"/>
                </a:solidFill>
                <a:effectLst/>
                <a:latin typeface="+mn-lt"/>
              </a:rPr>
              <a:t>The healthcare faces unsuccessful data use and manual interpretation causing diagnostic delays, errors, and rising costs that impact all stakeholders. (Stark et al., 2018; Heys et al., 2022) shared that the patients experience delayed treatment and poor outcomes while healthcare workers face burnout from data overload</a:t>
            </a:r>
          </a:p>
          <a:p>
            <a:pPr marL="0" indent="0" algn="l">
              <a:buFont typeface="+mj-lt"/>
              <a:buNone/>
            </a:pPr>
            <a:endParaRPr lang="en-US" b="0" i="0" dirty="0">
              <a:solidFill>
                <a:schemeClr val="tx1"/>
              </a:solidFill>
              <a:effectLst/>
              <a:latin typeface="+mn-lt"/>
            </a:endParaRPr>
          </a:p>
          <a:p>
            <a:pPr marL="0" indent="0" algn="l">
              <a:buFont typeface="+mj-lt"/>
              <a:buNone/>
            </a:pPr>
            <a:r>
              <a:rPr lang="en-US" b="0" i="0" dirty="0">
                <a:solidFill>
                  <a:schemeClr val="tx1"/>
                </a:solidFill>
                <a:effectLst/>
                <a:latin typeface="+mn-lt"/>
              </a:rPr>
              <a:t>Our automated tools will analyze medical text and audio, integrate data sources, and streamline diagnosis processes to deliver more accurate diagnoses, faster treatments, lower costs, and improved patient care with better resource utilization.</a:t>
            </a:r>
          </a:p>
        </p:txBody>
      </p:sp>
      <p:sp>
        <p:nvSpPr>
          <p:cNvPr id="4" name="Slide Number Placeholder 3"/>
          <p:cNvSpPr>
            <a:spLocks noGrp="1"/>
          </p:cNvSpPr>
          <p:nvPr>
            <p:ph type="sldNum" sz="quarter" idx="5"/>
          </p:nvPr>
        </p:nvSpPr>
        <p:spPr/>
        <p:txBody>
          <a:bodyPr/>
          <a:lstStyle/>
          <a:p>
            <a:fld id="{2E3DDFAF-7DD9-8E40-9CC4-B7911C011FBD}" type="slidenum">
              <a:rPr lang="en-US" smtClean="0"/>
              <a:t>3</a:t>
            </a:fld>
            <a:endParaRPr lang="en-US"/>
          </a:p>
        </p:txBody>
      </p:sp>
    </p:spTree>
    <p:extLst>
      <p:ext uri="{BB962C8B-B14F-4D97-AF65-F5344CB8AC3E}">
        <p14:creationId xmlns:p14="http://schemas.microsoft.com/office/powerpoint/2010/main" val="3271729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Thank you for your attention. Are there any questions?</a:t>
            </a:r>
          </a:p>
        </p:txBody>
      </p:sp>
      <p:sp>
        <p:nvSpPr>
          <p:cNvPr id="4" name="Slide Number Placeholder 3"/>
          <p:cNvSpPr>
            <a:spLocks noGrp="1"/>
          </p:cNvSpPr>
          <p:nvPr>
            <p:ph type="sldNum" sz="quarter" idx="5"/>
          </p:nvPr>
        </p:nvSpPr>
        <p:spPr/>
        <p:txBody>
          <a:bodyPr/>
          <a:lstStyle/>
          <a:p>
            <a:fld id="{2E3DDFAF-7DD9-8E40-9CC4-B7911C011FBD}" type="slidenum">
              <a:rPr lang="en-US" smtClean="0"/>
              <a:t>30</a:t>
            </a:fld>
            <a:endParaRPr lang="en-US"/>
          </a:p>
        </p:txBody>
      </p:sp>
    </p:spTree>
    <p:extLst>
      <p:ext uri="{BB962C8B-B14F-4D97-AF65-F5344CB8AC3E}">
        <p14:creationId xmlns:p14="http://schemas.microsoft.com/office/powerpoint/2010/main" val="2105088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DDFAF-7DD9-8E40-9CC4-B7911C011FBD}" type="slidenum">
              <a:rPr lang="en-US" smtClean="0"/>
              <a:t>31</a:t>
            </a:fld>
            <a:endParaRPr lang="en-US"/>
          </a:p>
        </p:txBody>
      </p:sp>
    </p:spTree>
    <p:extLst>
      <p:ext uri="{BB962C8B-B14F-4D97-AF65-F5344CB8AC3E}">
        <p14:creationId xmlns:p14="http://schemas.microsoft.com/office/powerpoint/2010/main" val="1179541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This study has three main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First, can NLP technology correctly identify patient symptoms from written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Second, can it identify symptoms from voice recordings?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Third, can NLP technology correctly identify patient symptoms from written notes, and can it identify symptoms from voice recordings?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For the first question, we think text analysis will be accurate enough to help doctors make better decisions under the alternative hypotheses (H1a), though we start by testing whether it might not be sufficient under the null hypotheses (H1o).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For the second question, we test if audio analysis might not be precise enough for doctors under the null hypotheses (H2o). We test if audio analysis will be precise enough for doctors under the alternative hypotheses (H1a).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n-lt"/>
              </a:rPr>
              <a:t>For the third question, we think text and audio analysis will be accurate enough to help doctors make better decisions under the alternative hypotheses (H3a), though we start by testing whether it might not be sufficient under the null hypotheses (H3o).</a:t>
            </a:r>
          </a:p>
        </p:txBody>
      </p:sp>
      <p:sp>
        <p:nvSpPr>
          <p:cNvPr id="4" name="Slide Number Placeholder 3"/>
          <p:cNvSpPr>
            <a:spLocks noGrp="1"/>
          </p:cNvSpPr>
          <p:nvPr>
            <p:ph type="sldNum" sz="quarter" idx="5"/>
          </p:nvPr>
        </p:nvSpPr>
        <p:spPr/>
        <p:txBody>
          <a:bodyPr/>
          <a:lstStyle/>
          <a:p>
            <a:fld id="{2E3DDFAF-7DD9-8E40-9CC4-B7911C011FBD}" type="slidenum">
              <a:rPr lang="en-US" smtClean="0"/>
              <a:t>4</a:t>
            </a:fld>
            <a:endParaRPr lang="en-US"/>
          </a:p>
        </p:txBody>
      </p:sp>
    </p:spTree>
    <p:extLst>
      <p:ext uri="{BB962C8B-B14F-4D97-AF65-F5344CB8AC3E}">
        <p14:creationId xmlns:p14="http://schemas.microsoft.com/office/powerpoint/2010/main" val="1447732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lgn="l">
              <a:buFont typeface="Wingdings" panose="05000000000000000000" pitchFamily="2" charset="2"/>
              <a:buNone/>
            </a:pPr>
            <a:r>
              <a:rPr lang="en-US" b="0" i="0" dirty="0">
                <a:effectLst/>
                <a:latin typeface="+mn-lt"/>
              </a:rPr>
              <a:t>A constructive research design was chosen because it aligns with the study's goal of developing practical NLP and DL models for healthcare diagnostics.</a:t>
            </a:r>
          </a:p>
          <a:p>
            <a:pPr marL="0" indent="0" algn="l">
              <a:buFont typeface="Wingdings" panose="05000000000000000000" pitchFamily="2" charset="2"/>
              <a:buNone/>
            </a:pPr>
            <a:endParaRPr lang="en-US" b="0" i="0" dirty="0">
              <a:effectLst/>
              <a:latin typeface="+mn-lt"/>
            </a:endParaRPr>
          </a:p>
          <a:p>
            <a:pPr marL="0" indent="0" algn="l">
              <a:buFont typeface="Wingdings" panose="05000000000000000000" pitchFamily="2" charset="2"/>
              <a:buNone/>
            </a:pPr>
            <a:r>
              <a:rPr lang="en-US" b="0" i="0" dirty="0">
                <a:effectLst/>
                <a:latin typeface="+mn-lt"/>
              </a:rPr>
              <a:t>The AI system processes patient data by extracting key details that help identify specific diseases. For text, the computer learns word meanings, while for audio, it analyzes sound patterns.</a:t>
            </a:r>
            <a:endParaRPr lang="en-US" dirty="0">
              <a:latin typeface="+mn-lt"/>
            </a:endParaRPr>
          </a:p>
        </p:txBody>
      </p:sp>
      <p:sp>
        <p:nvSpPr>
          <p:cNvPr id="4" name="Slide Number Placeholder 3"/>
          <p:cNvSpPr>
            <a:spLocks noGrp="1"/>
          </p:cNvSpPr>
          <p:nvPr>
            <p:ph type="sldNum" sz="quarter" idx="5"/>
          </p:nvPr>
        </p:nvSpPr>
        <p:spPr/>
        <p:txBody>
          <a:bodyPr/>
          <a:lstStyle/>
          <a:p>
            <a:fld id="{2E3DDFAF-7DD9-8E40-9CC4-B7911C011FBD}" type="slidenum">
              <a:rPr lang="en-US" smtClean="0"/>
              <a:t>5</a:t>
            </a:fld>
            <a:endParaRPr lang="en-US"/>
          </a:p>
        </p:txBody>
      </p:sp>
    </p:spTree>
    <p:extLst>
      <p:ext uri="{BB962C8B-B14F-4D97-AF65-F5344CB8AC3E}">
        <p14:creationId xmlns:p14="http://schemas.microsoft.com/office/powerpoint/2010/main" val="1183442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Doctors always make mistakes during patient visits because they don't have sufficient technology to diagnose patients. Current systems are slow and make it hard to understand patient information. If we use standard diagnostic methods and add AI technology that can read text and understand voice recordings, doctors can make better diagnoses.</a:t>
            </a:r>
          </a:p>
        </p:txBody>
      </p:sp>
      <p:sp>
        <p:nvSpPr>
          <p:cNvPr id="4" name="Slide Number Placeholder 3"/>
          <p:cNvSpPr>
            <a:spLocks noGrp="1"/>
          </p:cNvSpPr>
          <p:nvPr>
            <p:ph type="sldNum" sz="quarter" idx="5"/>
          </p:nvPr>
        </p:nvSpPr>
        <p:spPr/>
        <p:txBody>
          <a:bodyPr/>
          <a:lstStyle/>
          <a:p>
            <a:fld id="{2E3DDFAF-7DD9-8E40-9CC4-B7911C011FBD}" type="slidenum">
              <a:rPr lang="en-US" smtClean="0"/>
              <a:t>6</a:t>
            </a:fld>
            <a:endParaRPr lang="en-US"/>
          </a:p>
        </p:txBody>
      </p:sp>
    </p:spTree>
    <p:extLst>
      <p:ext uri="{BB962C8B-B14F-4D97-AF65-F5344CB8AC3E}">
        <p14:creationId xmlns:p14="http://schemas.microsoft.com/office/powerpoint/2010/main" val="1605868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About 5% of doctor visits result in incorrect diagnoses. This happens because current technology is not sufficiently advanced to help doctors analyze patient information quickly and accurately. Doctors find it hard to manage all the patient notes and voice recordings. We need standard ways for all doctors to diagnose problems. New AI technologies, such as NLP and DL, can help by automatically reading patient notes and listening to recordings.</a:t>
            </a:r>
          </a:p>
        </p:txBody>
      </p:sp>
      <p:sp>
        <p:nvSpPr>
          <p:cNvPr id="4" name="Slide Number Placeholder 3"/>
          <p:cNvSpPr>
            <a:spLocks noGrp="1"/>
          </p:cNvSpPr>
          <p:nvPr>
            <p:ph type="sldNum" sz="quarter" idx="5"/>
          </p:nvPr>
        </p:nvSpPr>
        <p:spPr/>
        <p:txBody>
          <a:bodyPr/>
          <a:lstStyle/>
          <a:p>
            <a:fld id="{2E3DDFAF-7DD9-8E40-9CC4-B7911C011FBD}" type="slidenum">
              <a:rPr lang="en-US" smtClean="0"/>
              <a:t>7</a:t>
            </a:fld>
            <a:endParaRPr lang="en-US"/>
          </a:p>
        </p:txBody>
      </p:sp>
    </p:spTree>
    <p:extLst>
      <p:ext uri="{BB962C8B-B14F-4D97-AF65-F5344CB8AC3E}">
        <p14:creationId xmlns:p14="http://schemas.microsoft.com/office/powerpoint/2010/main" val="3188449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lgn="l">
              <a:buFont typeface="+mj-lt"/>
              <a:buNone/>
            </a:pPr>
            <a:r>
              <a:rPr lang="en-US" b="0" i="0" dirty="0">
                <a:solidFill>
                  <a:srgbClr val="DFDFDF"/>
                </a:solidFill>
                <a:effectLst/>
                <a:latin typeface="+mn-lt"/>
              </a:rPr>
              <a:t>We analyze both written notes and patient voice recordings using DL and ML algorithms. We chose this method because it can solve real problems in healthcare and can be tested with specific numbers to demonstrate its effectiveness. The study helps doctors by automatically processing patient information that would take too long to review manually. The AI system cleans up the text by removing unnecessary words and symbols, then uses AI to find patterns that help identify diseases. They measure how well the system works by checking if it correctly identifies patients' conditions. This technology could help doctors make fewer mistakes and provide better treatment.</a:t>
            </a:r>
          </a:p>
        </p:txBody>
      </p:sp>
      <p:sp>
        <p:nvSpPr>
          <p:cNvPr id="4" name="Slide Number Placeholder 3"/>
          <p:cNvSpPr>
            <a:spLocks noGrp="1"/>
          </p:cNvSpPr>
          <p:nvPr>
            <p:ph type="sldNum" sz="quarter" idx="5"/>
          </p:nvPr>
        </p:nvSpPr>
        <p:spPr/>
        <p:txBody>
          <a:bodyPr/>
          <a:lstStyle/>
          <a:p>
            <a:fld id="{2E3DDFAF-7DD9-8E40-9CC4-B7911C011FBD}" type="slidenum">
              <a:rPr lang="en-US" smtClean="0"/>
              <a:t>8</a:t>
            </a:fld>
            <a:endParaRPr lang="en-US"/>
          </a:p>
        </p:txBody>
      </p:sp>
    </p:spTree>
    <p:extLst>
      <p:ext uri="{BB962C8B-B14F-4D97-AF65-F5344CB8AC3E}">
        <p14:creationId xmlns:p14="http://schemas.microsoft.com/office/powerpoint/2010/main" val="3521971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dirty="0">
                <a:latin typeface="+mn-lt"/>
              </a:rPr>
              <a:t>This study examined patients who were sick at a hospital in Washington, DC. There were about 7,221 patients of different ages - young, middle-aged, and older people. We selected a public dataset of 370 patient records from Kaggle. The Kaggle dataset was selected because it contained structured and labeled audio and text data. The data is publicly available to everyone, ensuring that no Personally Identifiable Information (PII) was included. These records included both written notes and voice recordings. We randomly selected patients to avoid bias and used a special calculator to ensure 370 patients were sufficient for reliable results. The calculator showed that this number would yield 95% reliable results with only a 5% chance of error.</a:t>
            </a:r>
          </a:p>
        </p:txBody>
      </p:sp>
      <p:sp>
        <p:nvSpPr>
          <p:cNvPr id="4" name="Slide Number Placeholder 3"/>
          <p:cNvSpPr>
            <a:spLocks noGrp="1"/>
          </p:cNvSpPr>
          <p:nvPr>
            <p:ph type="sldNum" sz="quarter" idx="5"/>
          </p:nvPr>
        </p:nvSpPr>
        <p:spPr/>
        <p:txBody>
          <a:bodyPr/>
          <a:lstStyle/>
          <a:p>
            <a:fld id="{2E3DDFAF-7DD9-8E40-9CC4-B7911C011FBD}" type="slidenum">
              <a:rPr lang="en-US" smtClean="0"/>
              <a:t>9</a:t>
            </a:fld>
            <a:endParaRPr lang="en-US"/>
          </a:p>
        </p:txBody>
      </p:sp>
    </p:spTree>
    <p:extLst>
      <p:ext uri="{BB962C8B-B14F-4D97-AF65-F5344CB8AC3E}">
        <p14:creationId xmlns:p14="http://schemas.microsoft.com/office/powerpoint/2010/main" val="1049698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A6F561BD-66CC-1E4B-81C1-055DEFC834E3}"/>
              </a:ext>
            </a:extLst>
          </p:cNvPr>
          <p:cNvSpPr>
            <a:spLocks noGrp="1"/>
          </p:cNvSpPr>
          <p:nvPr>
            <p:ph type="body" sz="quarter" idx="10" hasCustomPrompt="1"/>
          </p:nvPr>
        </p:nvSpPr>
        <p:spPr>
          <a:xfrm>
            <a:off x="4431445" y="2952400"/>
            <a:ext cx="7090687" cy="510327"/>
          </a:xfrm>
          <a:prstGeom prst="rect">
            <a:avLst/>
          </a:prstGeom>
        </p:spPr>
        <p:txBody>
          <a:bodyPr/>
          <a:lstStyle>
            <a:lvl1pPr marL="0" indent="0">
              <a:lnSpc>
                <a:spcPct val="100000"/>
              </a:lnSpc>
              <a:buNone/>
              <a:defRPr sz="35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12" name="Text Placeholder 4">
            <a:extLst>
              <a:ext uri="{FF2B5EF4-FFF2-40B4-BE49-F238E27FC236}">
                <a16:creationId xmlns:a16="http://schemas.microsoft.com/office/drawing/2014/main" id="{5D04E882-8A4A-2146-9EA0-F6E17AF1E7AB}"/>
              </a:ext>
            </a:extLst>
          </p:cNvPr>
          <p:cNvSpPr>
            <a:spLocks noGrp="1"/>
          </p:cNvSpPr>
          <p:nvPr>
            <p:ph type="body" sz="quarter" idx="11" hasCustomPrompt="1"/>
          </p:nvPr>
        </p:nvSpPr>
        <p:spPr>
          <a:xfrm>
            <a:off x="4431445" y="3462727"/>
            <a:ext cx="7090679" cy="451445"/>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cxnSp>
        <p:nvCxnSpPr>
          <p:cNvPr id="3" name="Straight Connector 2">
            <a:extLst>
              <a:ext uri="{FF2B5EF4-FFF2-40B4-BE49-F238E27FC236}">
                <a16:creationId xmlns:a16="http://schemas.microsoft.com/office/drawing/2014/main" id="{6B686245-579A-384D-B4F3-54028CD8C2C3}"/>
              </a:ext>
            </a:extLst>
          </p:cNvPr>
          <p:cNvCxnSpPr/>
          <p:nvPr userDrawn="1"/>
        </p:nvCxnSpPr>
        <p:spPr>
          <a:xfrm>
            <a:off x="3997843" y="2721935"/>
            <a:ext cx="0" cy="14141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Text, logo&#10;&#10;Description automatically generated with medium confidence">
            <a:extLst>
              <a:ext uri="{FF2B5EF4-FFF2-40B4-BE49-F238E27FC236}">
                <a16:creationId xmlns:a16="http://schemas.microsoft.com/office/drawing/2014/main" id="{332770AC-1EC2-4D57-01D3-EB103EB9E36C}"/>
              </a:ext>
            </a:extLst>
          </p:cNvPr>
          <p:cNvPicPr>
            <a:picLocks noChangeAspect="1"/>
          </p:cNvPicPr>
          <p:nvPr userDrawn="1"/>
        </p:nvPicPr>
        <p:blipFill>
          <a:blip r:embed="rId2"/>
          <a:stretch>
            <a:fillRect/>
          </a:stretch>
        </p:blipFill>
        <p:spPr>
          <a:xfrm>
            <a:off x="333579" y="2764718"/>
            <a:ext cx="3579990" cy="1328564"/>
          </a:xfrm>
          <a:prstGeom prst="rect">
            <a:avLst/>
          </a:prstGeom>
        </p:spPr>
      </p:pic>
    </p:spTree>
    <p:extLst>
      <p:ext uri="{BB962C8B-B14F-4D97-AF65-F5344CB8AC3E}">
        <p14:creationId xmlns:p14="http://schemas.microsoft.com/office/powerpoint/2010/main" val="128834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4E9F87B-916F-C84A-BAA3-66B0FA036B8F}"/>
              </a:ext>
            </a:extLst>
          </p:cNvPr>
          <p:cNvCxnSpPr>
            <a:cxnSpLocks/>
          </p:cNvCxnSpPr>
          <p:nvPr userDrawn="1"/>
        </p:nvCxnSpPr>
        <p:spPr>
          <a:xfrm>
            <a:off x="6326377" y="2314478"/>
            <a:ext cx="0" cy="225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4">
            <a:extLst>
              <a:ext uri="{FF2B5EF4-FFF2-40B4-BE49-F238E27FC236}">
                <a16:creationId xmlns:a16="http://schemas.microsoft.com/office/drawing/2014/main" id="{8D272A65-5E8D-9E4F-B01B-E2B4B581CA5E}"/>
              </a:ext>
            </a:extLst>
          </p:cNvPr>
          <p:cNvSpPr>
            <a:spLocks noGrp="1"/>
          </p:cNvSpPr>
          <p:nvPr>
            <p:ph type="body" sz="quarter" idx="13" hasCustomPrompt="1"/>
          </p:nvPr>
        </p:nvSpPr>
        <p:spPr>
          <a:xfrm>
            <a:off x="1482295" y="2743642"/>
            <a:ext cx="4489660" cy="1830514"/>
          </a:xfrm>
          <a:prstGeom prst="rect">
            <a:avLst/>
          </a:prstGeom>
        </p:spPr>
        <p:txBody>
          <a:bodyPr anchor="t"/>
          <a:lstStyle>
            <a:lvl1pPr marL="0" indent="0">
              <a:lnSpc>
                <a:spcPct val="150000"/>
              </a:lnSpc>
              <a:buNone/>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p:txBody>
      </p:sp>
      <p:sp>
        <p:nvSpPr>
          <p:cNvPr id="23" name="Text Placeholder 4">
            <a:extLst>
              <a:ext uri="{FF2B5EF4-FFF2-40B4-BE49-F238E27FC236}">
                <a16:creationId xmlns:a16="http://schemas.microsoft.com/office/drawing/2014/main" id="{976561D9-84EF-F640-911A-48E5A5825EC9}"/>
              </a:ext>
            </a:extLst>
          </p:cNvPr>
          <p:cNvSpPr>
            <a:spLocks noGrp="1"/>
          </p:cNvSpPr>
          <p:nvPr>
            <p:ph type="body" sz="quarter" idx="14" hasCustomPrompt="1"/>
          </p:nvPr>
        </p:nvSpPr>
        <p:spPr>
          <a:xfrm>
            <a:off x="6677249" y="2314477"/>
            <a:ext cx="4245114" cy="2259677"/>
          </a:xfrm>
          <a:prstGeom prst="rect">
            <a:avLst/>
          </a:prstGeom>
        </p:spPr>
        <p:txBody>
          <a:bodyPr/>
          <a:lstStyle>
            <a:lvl1pPr marL="285750" marR="0" indent="-285750" algn="l" defTabSz="914400" rtl="0" eaLnBrk="1" fontAlgn="auto" latinLnBrk="0" hangingPunct="1">
              <a:lnSpc>
                <a:spcPct val="100000"/>
              </a:lnSpc>
              <a:spcBef>
                <a:spcPts val="1000"/>
              </a:spcBef>
              <a:spcAft>
                <a:spcPts val="0"/>
              </a:spcAft>
              <a:buClr>
                <a:schemeClr val="bg1">
                  <a:lumMod val="65000"/>
                </a:schemeClr>
              </a:buClr>
              <a:buSzTx/>
              <a:buFont typeface="Arial" panose="020B0604020202020204" pitchFamily="34" charset="0"/>
              <a:buChar char="•"/>
              <a:tabLst/>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Bullet font &amp; style</a:t>
            </a:r>
          </a:p>
          <a:p>
            <a:pPr lvl="0"/>
            <a:r>
              <a:rPr lang="en-US" dirty="0"/>
              <a:t>Bullet font &amp; style</a:t>
            </a:r>
          </a:p>
          <a:p>
            <a:pPr lvl="0"/>
            <a:r>
              <a:rPr lang="en-US" dirty="0"/>
              <a:t>Bullet font &amp; style</a:t>
            </a:r>
          </a:p>
          <a:p>
            <a:pPr lvl="0"/>
            <a:r>
              <a:rPr lang="en-US" dirty="0"/>
              <a:t>Bullet font &amp; style</a:t>
            </a:r>
          </a:p>
          <a:p>
            <a:pPr lvl="0"/>
            <a:r>
              <a:rPr lang="en-US" dirty="0"/>
              <a:t>Bullet font &amp; style</a:t>
            </a:r>
          </a:p>
          <a:p>
            <a:pPr marL="285750" marR="0" lvl="0" indent="-285750" algn="l" defTabSz="914400" rtl="0" eaLnBrk="1" fontAlgn="auto" latinLnBrk="0" hangingPunct="1">
              <a:lnSpc>
                <a:spcPct val="100000"/>
              </a:lnSpc>
              <a:spcBef>
                <a:spcPts val="1000"/>
              </a:spcBef>
              <a:spcAft>
                <a:spcPts val="0"/>
              </a:spcAft>
              <a:buClr>
                <a:schemeClr val="bg1">
                  <a:lumMod val="65000"/>
                </a:schemeClr>
              </a:buClr>
              <a:buSzTx/>
              <a:buFont typeface="Arial" panose="020B0604020202020204" pitchFamily="34" charset="0"/>
              <a:buChar char="•"/>
              <a:tabLst/>
              <a:defRPr/>
            </a:pPr>
            <a:r>
              <a:rPr lang="en-US" dirty="0"/>
              <a:t>Bullet font &amp; style</a:t>
            </a:r>
          </a:p>
          <a:p>
            <a:pPr lvl="0"/>
            <a:endParaRPr lang="en-US" dirty="0"/>
          </a:p>
        </p:txBody>
      </p:sp>
      <p:sp>
        <p:nvSpPr>
          <p:cNvPr id="24" name="Text Placeholder 4">
            <a:extLst>
              <a:ext uri="{FF2B5EF4-FFF2-40B4-BE49-F238E27FC236}">
                <a16:creationId xmlns:a16="http://schemas.microsoft.com/office/drawing/2014/main" id="{B81FE41B-EBBD-6041-9A4C-F9A9B7F3BEE5}"/>
              </a:ext>
            </a:extLst>
          </p:cNvPr>
          <p:cNvSpPr>
            <a:spLocks noGrp="1"/>
          </p:cNvSpPr>
          <p:nvPr>
            <p:ph type="body" sz="quarter" idx="12" hasCustomPrompt="1"/>
          </p:nvPr>
        </p:nvSpPr>
        <p:spPr>
          <a:xfrm>
            <a:off x="1482295" y="2314478"/>
            <a:ext cx="4489660" cy="418612"/>
          </a:xfrm>
          <a:prstGeom prst="rect">
            <a:avLst/>
          </a:prstGeom>
        </p:spPr>
        <p:txBody>
          <a:bodyPr/>
          <a:lstStyle>
            <a:lvl1pPr marL="0" indent="0">
              <a:lnSpc>
                <a:spcPct val="100000"/>
              </a:lnSpc>
              <a:buNone/>
              <a:defRPr sz="18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Subtitle</a:t>
            </a:r>
          </a:p>
        </p:txBody>
      </p:sp>
      <p:sp>
        <p:nvSpPr>
          <p:cNvPr id="15" name="Text Placeholder 4">
            <a:extLst>
              <a:ext uri="{FF2B5EF4-FFF2-40B4-BE49-F238E27FC236}">
                <a16:creationId xmlns:a16="http://schemas.microsoft.com/office/drawing/2014/main" id="{A1D62A33-FB6C-D743-A9CC-BE967541A576}"/>
              </a:ext>
            </a:extLst>
          </p:cNvPr>
          <p:cNvSpPr>
            <a:spLocks noGrp="1"/>
          </p:cNvSpPr>
          <p:nvPr>
            <p:ph type="body" sz="quarter" idx="10" hasCustomPrompt="1"/>
          </p:nvPr>
        </p:nvSpPr>
        <p:spPr>
          <a:xfrm>
            <a:off x="427511" y="331190"/>
            <a:ext cx="10382427" cy="407097"/>
          </a:xfrm>
          <a:prstGeom prst="rect">
            <a:avLst/>
          </a:prstGeom>
        </p:spPr>
        <p:txBody>
          <a:bodyPr/>
          <a:lstStyle>
            <a:lvl1pPr marL="0" indent="0">
              <a:lnSpc>
                <a:spcPct val="100000"/>
              </a:lnSpc>
              <a:buNone/>
              <a:defRPr sz="30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16" name="Text Placeholder 4">
            <a:extLst>
              <a:ext uri="{FF2B5EF4-FFF2-40B4-BE49-F238E27FC236}">
                <a16:creationId xmlns:a16="http://schemas.microsoft.com/office/drawing/2014/main" id="{724D97CF-DB1F-6B4F-A197-B37FD3B90852}"/>
              </a:ext>
            </a:extLst>
          </p:cNvPr>
          <p:cNvSpPr>
            <a:spLocks noGrp="1"/>
          </p:cNvSpPr>
          <p:nvPr>
            <p:ph type="body" sz="quarter" idx="11" hasCustomPrompt="1"/>
          </p:nvPr>
        </p:nvSpPr>
        <p:spPr>
          <a:xfrm>
            <a:off x="442501" y="751401"/>
            <a:ext cx="10382427" cy="440318"/>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sp>
        <p:nvSpPr>
          <p:cNvPr id="11" name="Rectangle 10">
            <a:extLst>
              <a:ext uri="{FF2B5EF4-FFF2-40B4-BE49-F238E27FC236}">
                <a16:creationId xmlns:a16="http://schemas.microsoft.com/office/drawing/2014/main" id="{070EE1B7-D461-EF44-CDFE-AD435E0CE69F}"/>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C92C76-90ED-9584-0DA9-217CD4F241C4}"/>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descr="Text, logo&#10;&#10;Description automatically generated with medium confidence">
            <a:extLst>
              <a:ext uri="{FF2B5EF4-FFF2-40B4-BE49-F238E27FC236}">
                <a16:creationId xmlns:a16="http://schemas.microsoft.com/office/drawing/2014/main" id="{4EBB3FB3-6F68-B815-C404-B1E6E95B3E66}"/>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200235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E8A1558-176E-2E42-AE01-B08F9313D8B2}"/>
              </a:ext>
            </a:extLst>
          </p:cNvPr>
          <p:cNvPicPr>
            <a:picLocks noChangeAspect="1"/>
          </p:cNvPicPr>
          <p:nvPr userDrawn="1"/>
        </p:nvPicPr>
        <p:blipFill rotWithShape="1">
          <a:blip r:embed="rId2"/>
          <a:srcRect b="17209"/>
          <a:stretch/>
        </p:blipFill>
        <p:spPr>
          <a:xfrm>
            <a:off x="200215" y="6464476"/>
            <a:ext cx="1071993" cy="312345"/>
          </a:xfrm>
          <a:prstGeom prst="rect">
            <a:avLst/>
          </a:prstGeom>
        </p:spPr>
      </p:pic>
      <p:sp>
        <p:nvSpPr>
          <p:cNvPr id="5" name="Rectangle 4">
            <a:extLst>
              <a:ext uri="{FF2B5EF4-FFF2-40B4-BE49-F238E27FC236}">
                <a16:creationId xmlns:a16="http://schemas.microsoft.com/office/drawing/2014/main" id="{43A5B29B-4F8E-8386-47A1-B21CC1B1FB88}"/>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D5E85C-6D63-3FAC-EB1F-1CB7E90C7E53}"/>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Text, logo&#10;&#10;Description automatically generated with medium confidence">
            <a:extLst>
              <a:ext uri="{FF2B5EF4-FFF2-40B4-BE49-F238E27FC236}">
                <a16:creationId xmlns:a16="http://schemas.microsoft.com/office/drawing/2014/main" id="{2F0AE2D1-FEB9-29BA-9BC1-7268C71AB389}"/>
              </a:ext>
            </a:extLst>
          </p:cNvPr>
          <p:cNvPicPr>
            <a:picLocks noChangeAspect="1"/>
          </p:cNvPicPr>
          <p:nvPr userDrawn="1"/>
        </p:nvPicPr>
        <p:blipFill>
          <a:blip r:embed="rId3"/>
          <a:stretch>
            <a:fillRect/>
          </a:stretch>
        </p:blipFill>
        <p:spPr>
          <a:xfrm>
            <a:off x="54615" y="6381370"/>
            <a:ext cx="1317688" cy="489005"/>
          </a:xfrm>
          <a:prstGeom prst="rect">
            <a:avLst/>
          </a:prstGeom>
        </p:spPr>
      </p:pic>
    </p:spTree>
    <p:extLst>
      <p:ext uri="{BB962C8B-B14F-4D97-AF65-F5344CB8AC3E}">
        <p14:creationId xmlns:p14="http://schemas.microsoft.com/office/powerpoint/2010/main" val="268065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5F4EEC9-319B-2B48-ACCF-4D84031B8D47}"/>
              </a:ext>
            </a:extLst>
          </p:cNvPr>
          <p:cNvSpPr/>
          <p:nvPr userDrawn="1"/>
        </p:nvSpPr>
        <p:spPr>
          <a:xfrm>
            <a:off x="0" y="0"/>
            <a:ext cx="12192000" cy="6858000"/>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ext Placeholder 4">
            <a:extLst>
              <a:ext uri="{FF2B5EF4-FFF2-40B4-BE49-F238E27FC236}">
                <a16:creationId xmlns:a16="http://schemas.microsoft.com/office/drawing/2014/main" id="{D3C45B8B-1267-B144-A66C-23CBAAA80BA2}"/>
              </a:ext>
            </a:extLst>
          </p:cNvPr>
          <p:cNvSpPr>
            <a:spLocks noGrp="1"/>
          </p:cNvSpPr>
          <p:nvPr>
            <p:ph type="body" sz="quarter" idx="10" hasCustomPrompt="1"/>
          </p:nvPr>
        </p:nvSpPr>
        <p:spPr>
          <a:xfrm>
            <a:off x="2550657" y="3019933"/>
            <a:ext cx="7090687" cy="607686"/>
          </a:xfrm>
          <a:prstGeom prst="rect">
            <a:avLst/>
          </a:prstGeom>
        </p:spPr>
        <p:txBody>
          <a:bodyPr/>
          <a:lstStyle>
            <a:lvl1pPr marL="0" indent="0" algn="ctr">
              <a:lnSpc>
                <a:spcPct val="100000"/>
              </a:lnSpc>
              <a:buNone/>
              <a:defRPr sz="35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THANK  YOU.</a:t>
            </a:r>
          </a:p>
        </p:txBody>
      </p:sp>
    </p:spTree>
    <p:extLst>
      <p:ext uri="{BB962C8B-B14F-4D97-AF65-F5344CB8AC3E}">
        <p14:creationId xmlns:p14="http://schemas.microsoft.com/office/powerpoint/2010/main" val="1659442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549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3A92"/>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A6F561BD-66CC-1E4B-81C1-055DEFC834E3}"/>
              </a:ext>
            </a:extLst>
          </p:cNvPr>
          <p:cNvSpPr>
            <a:spLocks noGrp="1"/>
          </p:cNvSpPr>
          <p:nvPr>
            <p:ph type="body" sz="quarter" idx="10" hasCustomPrompt="1"/>
          </p:nvPr>
        </p:nvSpPr>
        <p:spPr>
          <a:xfrm>
            <a:off x="4431445" y="2952400"/>
            <a:ext cx="7090687" cy="510327"/>
          </a:xfrm>
          <a:prstGeom prst="rect">
            <a:avLst/>
          </a:prstGeom>
        </p:spPr>
        <p:txBody>
          <a:bodyPr/>
          <a:lstStyle>
            <a:lvl1pPr marL="0" indent="0">
              <a:lnSpc>
                <a:spcPct val="100000"/>
              </a:lnSpc>
              <a:buNone/>
              <a:defRPr sz="35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12" name="Text Placeholder 4">
            <a:extLst>
              <a:ext uri="{FF2B5EF4-FFF2-40B4-BE49-F238E27FC236}">
                <a16:creationId xmlns:a16="http://schemas.microsoft.com/office/drawing/2014/main" id="{5D04E882-8A4A-2146-9EA0-F6E17AF1E7AB}"/>
              </a:ext>
            </a:extLst>
          </p:cNvPr>
          <p:cNvSpPr>
            <a:spLocks noGrp="1"/>
          </p:cNvSpPr>
          <p:nvPr>
            <p:ph type="body" sz="quarter" idx="11" hasCustomPrompt="1"/>
          </p:nvPr>
        </p:nvSpPr>
        <p:spPr>
          <a:xfrm>
            <a:off x="4431445" y="3462727"/>
            <a:ext cx="7090679" cy="451445"/>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cxnSp>
        <p:nvCxnSpPr>
          <p:cNvPr id="3" name="Straight Connector 2">
            <a:extLst>
              <a:ext uri="{FF2B5EF4-FFF2-40B4-BE49-F238E27FC236}">
                <a16:creationId xmlns:a16="http://schemas.microsoft.com/office/drawing/2014/main" id="{6B686245-579A-384D-B4F3-54028CD8C2C3}"/>
              </a:ext>
            </a:extLst>
          </p:cNvPr>
          <p:cNvCxnSpPr/>
          <p:nvPr userDrawn="1"/>
        </p:nvCxnSpPr>
        <p:spPr>
          <a:xfrm>
            <a:off x="3997843" y="2721935"/>
            <a:ext cx="0" cy="14141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Text, logo&#10;&#10;Description automatically generated with medium confidence">
            <a:extLst>
              <a:ext uri="{FF2B5EF4-FFF2-40B4-BE49-F238E27FC236}">
                <a16:creationId xmlns:a16="http://schemas.microsoft.com/office/drawing/2014/main" id="{332770AC-1EC2-4D57-01D3-EB103EB9E36C}"/>
              </a:ext>
            </a:extLst>
          </p:cNvPr>
          <p:cNvPicPr>
            <a:picLocks noChangeAspect="1"/>
          </p:cNvPicPr>
          <p:nvPr userDrawn="1"/>
        </p:nvPicPr>
        <p:blipFill>
          <a:blip r:embed="rId2"/>
          <a:stretch>
            <a:fillRect/>
          </a:stretch>
        </p:blipFill>
        <p:spPr>
          <a:xfrm>
            <a:off x="333579" y="2764718"/>
            <a:ext cx="3579990" cy="1328564"/>
          </a:xfrm>
          <a:prstGeom prst="rect">
            <a:avLst/>
          </a:prstGeom>
        </p:spPr>
      </p:pic>
    </p:spTree>
    <p:extLst>
      <p:ext uri="{BB962C8B-B14F-4D97-AF65-F5344CB8AC3E}">
        <p14:creationId xmlns:p14="http://schemas.microsoft.com/office/powerpoint/2010/main" val="1869158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B686245-579A-384D-B4F3-54028CD8C2C3}"/>
              </a:ext>
            </a:extLst>
          </p:cNvPr>
          <p:cNvCxnSpPr/>
          <p:nvPr userDrawn="1"/>
        </p:nvCxnSpPr>
        <p:spPr>
          <a:xfrm>
            <a:off x="3997843" y="2721935"/>
            <a:ext cx="0" cy="141413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BA9845DE-E731-6340-9992-8BB901DA69ED}"/>
              </a:ext>
            </a:extLst>
          </p:cNvPr>
          <p:cNvSpPr>
            <a:spLocks noGrp="1"/>
          </p:cNvSpPr>
          <p:nvPr>
            <p:ph type="body" sz="quarter" idx="10" hasCustomPrompt="1"/>
          </p:nvPr>
        </p:nvSpPr>
        <p:spPr>
          <a:xfrm>
            <a:off x="4431445" y="2944905"/>
            <a:ext cx="7090687" cy="510327"/>
          </a:xfrm>
          <a:prstGeom prst="rect">
            <a:avLst/>
          </a:prstGeom>
        </p:spPr>
        <p:txBody>
          <a:bodyPr/>
          <a:lstStyle>
            <a:lvl1pPr marL="0" indent="0">
              <a:lnSpc>
                <a:spcPct val="100000"/>
              </a:lnSpc>
              <a:buNone/>
              <a:defRPr sz="35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9" name="Text Placeholder 4">
            <a:extLst>
              <a:ext uri="{FF2B5EF4-FFF2-40B4-BE49-F238E27FC236}">
                <a16:creationId xmlns:a16="http://schemas.microsoft.com/office/drawing/2014/main" id="{96BCAB1D-A078-3B44-8209-D10AAB1B4ECE}"/>
              </a:ext>
            </a:extLst>
          </p:cNvPr>
          <p:cNvSpPr>
            <a:spLocks noGrp="1"/>
          </p:cNvSpPr>
          <p:nvPr>
            <p:ph type="body" sz="quarter" idx="11" hasCustomPrompt="1"/>
          </p:nvPr>
        </p:nvSpPr>
        <p:spPr>
          <a:xfrm>
            <a:off x="4431445" y="3455232"/>
            <a:ext cx="7090679" cy="451445"/>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pic>
        <p:nvPicPr>
          <p:cNvPr id="10" name="Picture 9" descr="Logo&#10;&#10;Description automatically generated">
            <a:extLst>
              <a:ext uri="{FF2B5EF4-FFF2-40B4-BE49-F238E27FC236}">
                <a16:creationId xmlns:a16="http://schemas.microsoft.com/office/drawing/2014/main" id="{E0B177BC-29FF-52FA-7227-E8605AA7787D}"/>
              </a:ext>
            </a:extLst>
          </p:cNvPr>
          <p:cNvPicPr>
            <a:picLocks noChangeAspect="1"/>
          </p:cNvPicPr>
          <p:nvPr userDrawn="1"/>
        </p:nvPicPr>
        <p:blipFill>
          <a:blip r:embed="rId2"/>
          <a:stretch>
            <a:fillRect/>
          </a:stretch>
        </p:blipFill>
        <p:spPr>
          <a:xfrm>
            <a:off x="332073" y="2761691"/>
            <a:ext cx="3579992" cy="1328565"/>
          </a:xfrm>
          <a:prstGeom prst="rect">
            <a:avLst/>
          </a:prstGeom>
        </p:spPr>
      </p:pic>
    </p:spTree>
    <p:extLst>
      <p:ext uri="{BB962C8B-B14F-4D97-AF65-F5344CB8AC3E}">
        <p14:creationId xmlns:p14="http://schemas.microsoft.com/office/powerpoint/2010/main" val="45649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67F320-5AE5-D042-86D8-CE794E5A0F25}"/>
              </a:ext>
            </a:extLst>
          </p:cNvPr>
          <p:cNvSpPr/>
          <p:nvPr userDrawn="1"/>
        </p:nvSpPr>
        <p:spPr>
          <a:xfrm>
            <a:off x="0" y="0"/>
            <a:ext cx="12192000" cy="68580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333"/>
              </a:solidFill>
            </a:endParaRPr>
          </a:p>
        </p:txBody>
      </p:sp>
      <p:sp>
        <p:nvSpPr>
          <p:cNvPr id="14" name="Text Placeholder 4">
            <a:extLst>
              <a:ext uri="{FF2B5EF4-FFF2-40B4-BE49-F238E27FC236}">
                <a16:creationId xmlns:a16="http://schemas.microsoft.com/office/drawing/2014/main" id="{D3C45B8B-1267-B144-A66C-23CBAAA80BA2}"/>
              </a:ext>
            </a:extLst>
          </p:cNvPr>
          <p:cNvSpPr>
            <a:spLocks noGrp="1"/>
          </p:cNvSpPr>
          <p:nvPr>
            <p:ph type="body" sz="quarter" idx="10" hasCustomPrompt="1"/>
          </p:nvPr>
        </p:nvSpPr>
        <p:spPr>
          <a:xfrm>
            <a:off x="2550657" y="2817566"/>
            <a:ext cx="7090687" cy="487766"/>
          </a:xfrm>
          <a:prstGeom prst="rect">
            <a:avLst/>
          </a:prstGeom>
        </p:spPr>
        <p:txBody>
          <a:bodyPr/>
          <a:lstStyle>
            <a:lvl1pPr marL="0" indent="0" algn="ctr">
              <a:lnSpc>
                <a:spcPct val="100000"/>
              </a:lnSpc>
              <a:buNone/>
              <a:defRPr sz="35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CHAPTER SLIDE</a:t>
            </a:r>
          </a:p>
        </p:txBody>
      </p:sp>
      <p:sp>
        <p:nvSpPr>
          <p:cNvPr id="20" name="TextBox 19">
            <a:extLst>
              <a:ext uri="{FF2B5EF4-FFF2-40B4-BE49-F238E27FC236}">
                <a16:creationId xmlns:a16="http://schemas.microsoft.com/office/drawing/2014/main" id="{4784ECD9-B61F-784F-9770-D4B175D9C6CB}"/>
              </a:ext>
            </a:extLst>
          </p:cNvPr>
          <p:cNvSpPr txBox="1"/>
          <p:nvPr userDrawn="1"/>
        </p:nvSpPr>
        <p:spPr>
          <a:xfrm>
            <a:off x="10437105" y="6479331"/>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a:extLst>
              <a:ext uri="{FF2B5EF4-FFF2-40B4-BE49-F238E27FC236}">
                <a16:creationId xmlns:a16="http://schemas.microsoft.com/office/drawing/2014/main" id="{CFA4392F-FF99-3544-85FD-8E529929B35B}"/>
              </a:ext>
            </a:extLst>
          </p:cNvPr>
          <p:cNvCxnSpPr>
            <a:cxnSpLocks/>
          </p:cNvCxnSpPr>
          <p:nvPr userDrawn="1"/>
        </p:nvCxnSpPr>
        <p:spPr>
          <a:xfrm flipH="1">
            <a:off x="5789167" y="3480245"/>
            <a:ext cx="604138" cy="0"/>
          </a:xfrm>
          <a:prstGeom prst="line">
            <a:avLst/>
          </a:prstGeom>
          <a:ln w="57150">
            <a:solidFill>
              <a:srgbClr val="23BD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601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67F320-5AE5-D042-86D8-CE794E5A0F25}"/>
              </a:ext>
            </a:extLst>
          </p:cNvPr>
          <p:cNvSpPr/>
          <p:nvPr userDrawn="1"/>
        </p:nvSpPr>
        <p:spPr>
          <a:xfrm>
            <a:off x="0" y="0"/>
            <a:ext cx="12192000" cy="6858000"/>
          </a:xfrm>
          <a:prstGeom prst="rect">
            <a:avLst/>
          </a:prstGeom>
          <a:solidFill>
            <a:srgbClr val="827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D3C45B8B-1267-B144-A66C-23CBAAA80BA2}"/>
              </a:ext>
            </a:extLst>
          </p:cNvPr>
          <p:cNvSpPr>
            <a:spLocks noGrp="1"/>
          </p:cNvSpPr>
          <p:nvPr>
            <p:ph type="body" sz="quarter" idx="10" hasCustomPrompt="1"/>
          </p:nvPr>
        </p:nvSpPr>
        <p:spPr>
          <a:xfrm>
            <a:off x="2550657" y="2817566"/>
            <a:ext cx="7090687" cy="487766"/>
          </a:xfrm>
          <a:prstGeom prst="rect">
            <a:avLst/>
          </a:prstGeom>
        </p:spPr>
        <p:txBody>
          <a:bodyPr/>
          <a:lstStyle>
            <a:lvl1pPr marL="0" indent="0" algn="ctr">
              <a:lnSpc>
                <a:spcPct val="100000"/>
              </a:lnSpc>
              <a:buNone/>
              <a:defRPr sz="35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CHAPTER SLIDE</a:t>
            </a:r>
          </a:p>
        </p:txBody>
      </p:sp>
      <p:sp>
        <p:nvSpPr>
          <p:cNvPr id="20" name="TextBox 19">
            <a:extLst>
              <a:ext uri="{FF2B5EF4-FFF2-40B4-BE49-F238E27FC236}">
                <a16:creationId xmlns:a16="http://schemas.microsoft.com/office/drawing/2014/main" id="{4784ECD9-B61F-784F-9770-D4B175D9C6CB}"/>
              </a:ext>
            </a:extLst>
          </p:cNvPr>
          <p:cNvSpPr txBox="1"/>
          <p:nvPr userDrawn="1"/>
        </p:nvSpPr>
        <p:spPr>
          <a:xfrm>
            <a:off x="10437105" y="6479331"/>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a:extLst>
              <a:ext uri="{FF2B5EF4-FFF2-40B4-BE49-F238E27FC236}">
                <a16:creationId xmlns:a16="http://schemas.microsoft.com/office/drawing/2014/main" id="{CFA4392F-FF99-3544-85FD-8E529929B35B}"/>
              </a:ext>
            </a:extLst>
          </p:cNvPr>
          <p:cNvCxnSpPr>
            <a:cxnSpLocks/>
          </p:cNvCxnSpPr>
          <p:nvPr userDrawn="1"/>
        </p:nvCxnSpPr>
        <p:spPr>
          <a:xfrm flipH="1">
            <a:off x="5789167" y="3480245"/>
            <a:ext cx="604138" cy="0"/>
          </a:xfrm>
          <a:prstGeom prst="line">
            <a:avLst/>
          </a:prstGeom>
          <a:ln w="57150">
            <a:solidFill>
              <a:srgbClr val="23BD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496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564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5F4EEC9-319B-2B48-ACCF-4D84031B8D47}"/>
              </a:ext>
            </a:extLst>
          </p:cNvPr>
          <p:cNvSpPr/>
          <p:nvPr userDrawn="1"/>
        </p:nvSpPr>
        <p:spPr>
          <a:xfrm>
            <a:off x="0" y="0"/>
            <a:ext cx="5044190" cy="6865949"/>
          </a:xfrm>
          <a:prstGeom prst="rect">
            <a:avLst/>
          </a:prstGeom>
          <a:solidFill>
            <a:srgbClr val="F2ED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ext Placeholder 4">
            <a:extLst>
              <a:ext uri="{FF2B5EF4-FFF2-40B4-BE49-F238E27FC236}">
                <a16:creationId xmlns:a16="http://schemas.microsoft.com/office/drawing/2014/main" id="{D3C45B8B-1267-B144-A66C-23CBAAA80BA2}"/>
              </a:ext>
            </a:extLst>
          </p:cNvPr>
          <p:cNvSpPr>
            <a:spLocks noGrp="1"/>
          </p:cNvSpPr>
          <p:nvPr>
            <p:ph type="body" sz="quarter" idx="10" hasCustomPrompt="1"/>
          </p:nvPr>
        </p:nvSpPr>
        <p:spPr>
          <a:xfrm>
            <a:off x="299803" y="2883831"/>
            <a:ext cx="4527030" cy="607686"/>
          </a:xfrm>
          <a:prstGeom prst="rect">
            <a:avLst/>
          </a:prstGeom>
        </p:spPr>
        <p:txBody>
          <a:bodyPr/>
          <a:lstStyle>
            <a:lvl1pPr marL="0" indent="0" algn="l">
              <a:lnSpc>
                <a:spcPct val="100000"/>
              </a:lnSpc>
              <a:buNone/>
              <a:defRPr sz="35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5" name="TextBox 4">
            <a:extLst>
              <a:ext uri="{FF2B5EF4-FFF2-40B4-BE49-F238E27FC236}">
                <a16:creationId xmlns:a16="http://schemas.microsoft.com/office/drawing/2014/main" id="{F448D0B5-4181-D043-A806-CC2429EDDAFF}"/>
              </a:ext>
            </a:extLst>
          </p:cNvPr>
          <p:cNvSpPr txBox="1"/>
          <p:nvPr userDrawn="1"/>
        </p:nvSpPr>
        <p:spPr>
          <a:xfrm>
            <a:off x="10437105" y="6479331"/>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C9150272-1CCA-8449-9227-24DEC0FAB4B7}"/>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8FB7E7-D90F-2348-A4AE-5B0C5AFD2BA6}"/>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5BA10B5C-1A60-854F-A2BC-1DE16973237A}"/>
              </a:ext>
            </a:extLst>
          </p:cNvPr>
          <p:cNvSpPr>
            <a:spLocks noGrp="1"/>
          </p:cNvSpPr>
          <p:nvPr>
            <p:ph type="body" sz="quarter" idx="11"/>
          </p:nvPr>
        </p:nvSpPr>
        <p:spPr>
          <a:xfrm>
            <a:off x="5659438" y="958850"/>
            <a:ext cx="6048375" cy="4618038"/>
          </a:xfrm>
          <a:prstGeom prst="rect">
            <a:avLst/>
          </a:prstGeom>
        </p:spPr>
        <p:txBody>
          <a:bodyPr/>
          <a:lstStyle>
            <a:lvl1pPr>
              <a:defRPr sz="1400">
                <a:solidFill>
                  <a:srgbClr val="333333"/>
                </a:solidFill>
              </a:defRPr>
            </a:lvl1pPr>
            <a:lvl2pPr>
              <a:defRPr sz="1400">
                <a:solidFill>
                  <a:srgbClr val="333333"/>
                </a:solidFill>
              </a:defRPr>
            </a:lvl2pPr>
            <a:lvl3pPr>
              <a:defRPr sz="1400">
                <a:solidFill>
                  <a:srgbClr val="333333"/>
                </a:solidFill>
              </a:defRPr>
            </a:lvl3pPr>
            <a:lvl4pPr>
              <a:defRPr sz="1400">
                <a:solidFill>
                  <a:srgbClr val="333333"/>
                </a:solidFill>
              </a:defRPr>
            </a:lvl4pPr>
            <a:lvl5pPr>
              <a:defRPr sz="14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Text, logo&#10;&#10;Description automatically generated with medium confidence">
            <a:extLst>
              <a:ext uri="{FF2B5EF4-FFF2-40B4-BE49-F238E27FC236}">
                <a16:creationId xmlns:a16="http://schemas.microsoft.com/office/drawing/2014/main" id="{7D161221-D47B-B4B2-CF3F-A4ED4C56F533}"/>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269140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B686245-579A-384D-B4F3-54028CD8C2C3}"/>
              </a:ext>
            </a:extLst>
          </p:cNvPr>
          <p:cNvCxnSpPr/>
          <p:nvPr userDrawn="1"/>
        </p:nvCxnSpPr>
        <p:spPr>
          <a:xfrm>
            <a:off x="3997843" y="2721935"/>
            <a:ext cx="0" cy="141413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BA9845DE-E731-6340-9992-8BB901DA69ED}"/>
              </a:ext>
            </a:extLst>
          </p:cNvPr>
          <p:cNvSpPr>
            <a:spLocks noGrp="1"/>
          </p:cNvSpPr>
          <p:nvPr>
            <p:ph type="body" sz="quarter" idx="10" hasCustomPrompt="1"/>
          </p:nvPr>
        </p:nvSpPr>
        <p:spPr>
          <a:xfrm>
            <a:off x="4431445" y="2944905"/>
            <a:ext cx="7090687" cy="510327"/>
          </a:xfrm>
          <a:prstGeom prst="rect">
            <a:avLst/>
          </a:prstGeom>
        </p:spPr>
        <p:txBody>
          <a:bodyPr/>
          <a:lstStyle>
            <a:lvl1pPr marL="0" indent="0">
              <a:lnSpc>
                <a:spcPct val="100000"/>
              </a:lnSpc>
              <a:buNone/>
              <a:defRPr sz="35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9" name="Text Placeholder 4">
            <a:extLst>
              <a:ext uri="{FF2B5EF4-FFF2-40B4-BE49-F238E27FC236}">
                <a16:creationId xmlns:a16="http://schemas.microsoft.com/office/drawing/2014/main" id="{96BCAB1D-A078-3B44-8209-D10AAB1B4ECE}"/>
              </a:ext>
            </a:extLst>
          </p:cNvPr>
          <p:cNvSpPr>
            <a:spLocks noGrp="1"/>
          </p:cNvSpPr>
          <p:nvPr>
            <p:ph type="body" sz="quarter" idx="11" hasCustomPrompt="1"/>
          </p:nvPr>
        </p:nvSpPr>
        <p:spPr>
          <a:xfrm>
            <a:off x="4431445" y="3455232"/>
            <a:ext cx="7090679" cy="451445"/>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pic>
        <p:nvPicPr>
          <p:cNvPr id="10" name="Picture 9" descr="Logo&#10;&#10;Description automatically generated">
            <a:extLst>
              <a:ext uri="{FF2B5EF4-FFF2-40B4-BE49-F238E27FC236}">
                <a16:creationId xmlns:a16="http://schemas.microsoft.com/office/drawing/2014/main" id="{E0B177BC-29FF-52FA-7227-E8605AA7787D}"/>
              </a:ext>
            </a:extLst>
          </p:cNvPr>
          <p:cNvPicPr>
            <a:picLocks noChangeAspect="1"/>
          </p:cNvPicPr>
          <p:nvPr userDrawn="1"/>
        </p:nvPicPr>
        <p:blipFill>
          <a:blip r:embed="rId2"/>
          <a:stretch>
            <a:fillRect/>
          </a:stretch>
        </p:blipFill>
        <p:spPr>
          <a:xfrm>
            <a:off x="332073" y="2761691"/>
            <a:ext cx="3579992" cy="1328565"/>
          </a:xfrm>
          <a:prstGeom prst="rect">
            <a:avLst/>
          </a:prstGeom>
        </p:spPr>
      </p:pic>
    </p:spTree>
    <p:extLst>
      <p:ext uri="{BB962C8B-B14F-4D97-AF65-F5344CB8AC3E}">
        <p14:creationId xmlns:p14="http://schemas.microsoft.com/office/powerpoint/2010/main" val="356785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4C23AD14-46E2-1D4B-8A4B-409625035B3A}"/>
              </a:ext>
            </a:extLst>
          </p:cNvPr>
          <p:cNvSpPr>
            <a:spLocks noGrp="1"/>
          </p:cNvSpPr>
          <p:nvPr>
            <p:ph type="body" sz="quarter" idx="10" hasCustomPrompt="1"/>
          </p:nvPr>
        </p:nvSpPr>
        <p:spPr>
          <a:xfrm>
            <a:off x="427511" y="331190"/>
            <a:ext cx="10382427" cy="407097"/>
          </a:xfrm>
          <a:prstGeom prst="rect">
            <a:avLst/>
          </a:prstGeom>
        </p:spPr>
        <p:txBody>
          <a:bodyPr/>
          <a:lstStyle>
            <a:lvl1pPr marL="0" indent="0">
              <a:lnSpc>
                <a:spcPct val="100000"/>
              </a:lnSpc>
              <a:buNone/>
              <a:defRPr sz="30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16" name="Text Placeholder 4">
            <a:extLst>
              <a:ext uri="{FF2B5EF4-FFF2-40B4-BE49-F238E27FC236}">
                <a16:creationId xmlns:a16="http://schemas.microsoft.com/office/drawing/2014/main" id="{529DEE64-287E-6645-B445-4B56A0B3EB92}"/>
              </a:ext>
            </a:extLst>
          </p:cNvPr>
          <p:cNvSpPr>
            <a:spLocks noGrp="1"/>
          </p:cNvSpPr>
          <p:nvPr>
            <p:ph type="body" sz="quarter" idx="11" hasCustomPrompt="1"/>
          </p:nvPr>
        </p:nvSpPr>
        <p:spPr>
          <a:xfrm>
            <a:off x="442501" y="751401"/>
            <a:ext cx="10382427" cy="440318"/>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sp>
        <p:nvSpPr>
          <p:cNvPr id="19" name="Text Placeholder 4">
            <a:extLst>
              <a:ext uri="{FF2B5EF4-FFF2-40B4-BE49-F238E27FC236}">
                <a16:creationId xmlns:a16="http://schemas.microsoft.com/office/drawing/2014/main" id="{F4C3A522-6210-904D-83F1-7D21B01E8B13}"/>
              </a:ext>
            </a:extLst>
          </p:cNvPr>
          <p:cNvSpPr>
            <a:spLocks noGrp="1"/>
          </p:cNvSpPr>
          <p:nvPr>
            <p:ph type="body" sz="quarter" idx="13" hasCustomPrompt="1"/>
          </p:nvPr>
        </p:nvSpPr>
        <p:spPr>
          <a:xfrm>
            <a:off x="1482294" y="1787345"/>
            <a:ext cx="9440069" cy="1235091"/>
          </a:xfrm>
          <a:prstGeom prst="rect">
            <a:avLst/>
          </a:prstGeom>
        </p:spPr>
        <p:txBody>
          <a:bodyPr/>
          <a:lstStyle>
            <a:lvl1pPr marL="0" indent="0">
              <a:lnSpc>
                <a:spcPct val="150000"/>
              </a:lnSpc>
              <a:buNone/>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err="1"/>
              <a:t>Nequianihil</a:t>
            </a:r>
            <a:r>
              <a:rPr lang="en-US" dirty="0"/>
              <a:t> </a:t>
            </a:r>
            <a:r>
              <a:rPr lang="en-US" dirty="0" err="1"/>
              <a:t>eos</a:t>
            </a:r>
            <a:r>
              <a:rPr lang="en-US" dirty="0"/>
              <a:t> </a:t>
            </a:r>
            <a:r>
              <a:rPr lang="en-US" dirty="0" err="1"/>
              <a:t>aut</a:t>
            </a:r>
            <a:r>
              <a:rPr lang="en-US" dirty="0"/>
              <a:t> </a:t>
            </a:r>
            <a:r>
              <a:rPr lang="en-US" dirty="0" err="1"/>
              <a:t>hiligent</a:t>
            </a:r>
            <a:r>
              <a:rPr lang="en-US" dirty="0"/>
              <a:t> </a:t>
            </a:r>
            <a:r>
              <a:rPr lang="en-US" dirty="0" err="1"/>
              <a:t>fuga</a:t>
            </a:r>
            <a:r>
              <a:rPr lang="en-US" dirty="0"/>
              <a:t>. </a:t>
            </a:r>
            <a:r>
              <a:rPr lang="en-US" dirty="0" err="1"/>
              <a:t>Poressincti</a:t>
            </a:r>
            <a:r>
              <a:rPr lang="en-US" dirty="0"/>
              <a:t> </a:t>
            </a:r>
            <a:r>
              <a:rPr lang="en-US" dirty="0" err="1"/>
              <a:t>voluptatur</a:t>
            </a:r>
            <a:r>
              <a:rPr lang="en-US" dirty="0"/>
              <a:t>? 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utecten</a:t>
            </a:r>
            <a:r>
              <a:rPr lang="en-US" dirty="0"/>
              <a:t> </a:t>
            </a:r>
            <a:r>
              <a:rPr lang="en-US" dirty="0" err="1"/>
              <a:t>imaion</a:t>
            </a:r>
            <a:r>
              <a:rPr lang="en-US" dirty="0"/>
              <a:t> </a:t>
            </a:r>
            <a:r>
              <a:rPr lang="en-US" dirty="0" err="1"/>
              <a:t>nimil</a:t>
            </a:r>
            <a:r>
              <a:rPr lang="en-US" dirty="0"/>
              <a:t> is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p:txBody>
      </p:sp>
      <p:sp>
        <p:nvSpPr>
          <p:cNvPr id="12" name="Text Placeholder 4">
            <a:extLst>
              <a:ext uri="{FF2B5EF4-FFF2-40B4-BE49-F238E27FC236}">
                <a16:creationId xmlns:a16="http://schemas.microsoft.com/office/drawing/2014/main" id="{E9DB1872-B742-DB47-8D54-1CAE471D6158}"/>
              </a:ext>
            </a:extLst>
          </p:cNvPr>
          <p:cNvSpPr>
            <a:spLocks noGrp="1"/>
          </p:cNvSpPr>
          <p:nvPr>
            <p:ph type="body" sz="quarter" idx="14" hasCustomPrompt="1"/>
          </p:nvPr>
        </p:nvSpPr>
        <p:spPr>
          <a:xfrm>
            <a:off x="1954661" y="3194155"/>
            <a:ext cx="8855277" cy="1830514"/>
          </a:xfrm>
          <a:prstGeom prst="rect">
            <a:avLst/>
          </a:prstGeom>
        </p:spPr>
        <p:txBody>
          <a:bodyPr/>
          <a:lstStyle>
            <a:lvl1pPr marL="285750" indent="-285750">
              <a:lnSpc>
                <a:spcPct val="100000"/>
              </a:lnSpc>
              <a:buClr>
                <a:schemeClr val="bg1">
                  <a:lumMod val="65000"/>
                </a:schemeClr>
              </a:buClr>
              <a:buFont typeface="Arial" panose="020B0604020202020204" pitchFamily="34" charset="0"/>
              <a:buChar char="•"/>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Bullet font &amp; style</a:t>
            </a:r>
          </a:p>
          <a:p>
            <a:pPr lvl="0"/>
            <a:r>
              <a:rPr lang="en-US" dirty="0"/>
              <a:t>Bullet font &amp; style</a:t>
            </a:r>
          </a:p>
          <a:p>
            <a:pPr lvl="0"/>
            <a:r>
              <a:rPr lang="en-US" dirty="0"/>
              <a:t>Bullet font &amp; style</a:t>
            </a:r>
          </a:p>
          <a:p>
            <a:pPr lvl="0"/>
            <a:r>
              <a:rPr lang="en-US" dirty="0"/>
              <a:t>Bullet font &amp; style</a:t>
            </a:r>
          </a:p>
          <a:p>
            <a:pPr lvl="0"/>
            <a:r>
              <a:rPr lang="en-US" dirty="0"/>
              <a:t>Bullet font &amp; style</a:t>
            </a:r>
          </a:p>
        </p:txBody>
      </p:sp>
      <p:sp>
        <p:nvSpPr>
          <p:cNvPr id="9" name="Rectangle 8">
            <a:extLst>
              <a:ext uri="{FF2B5EF4-FFF2-40B4-BE49-F238E27FC236}">
                <a16:creationId xmlns:a16="http://schemas.microsoft.com/office/drawing/2014/main" id="{3D0A4229-FF8F-9046-994A-DF523BB38772}"/>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753B-3717-97EA-9FBC-46F61CA647C6}"/>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Text, logo&#10;&#10;Description automatically generated with medium confidence">
            <a:extLst>
              <a:ext uri="{FF2B5EF4-FFF2-40B4-BE49-F238E27FC236}">
                <a16:creationId xmlns:a16="http://schemas.microsoft.com/office/drawing/2014/main" id="{FA25CD65-AEA4-4A70-EEE6-1024C217C17A}"/>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236732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B7199545-5A00-9E47-B070-8E3B44DC8F57}"/>
              </a:ext>
            </a:extLst>
          </p:cNvPr>
          <p:cNvSpPr>
            <a:spLocks noGrp="1"/>
          </p:cNvSpPr>
          <p:nvPr>
            <p:ph type="body" sz="quarter" idx="12" hasCustomPrompt="1"/>
          </p:nvPr>
        </p:nvSpPr>
        <p:spPr>
          <a:xfrm>
            <a:off x="1482295" y="1920541"/>
            <a:ext cx="9227410" cy="418612"/>
          </a:xfrm>
          <a:prstGeom prst="rect">
            <a:avLst/>
          </a:prstGeom>
        </p:spPr>
        <p:txBody>
          <a:bodyPr/>
          <a:lstStyle>
            <a:lvl1pPr marL="0" indent="0">
              <a:lnSpc>
                <a:spcPct val="100000"/>
              </a:lnSpc>
              <a:buNone/>
              <a:defRPr sz="18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Subtitle</a:t>
            </a:r>
          </a:p>
        </p:txBody>
      </p:sp>
      <p:sp>
        <p:nvSpPr>
          <p:cNvPr id="19" name="Text Placeholder 4">
            <a:extLst>
              <a:ext uri="{FF2B5EF4-FFF2-40B4-BE49-F238E27FC236}">
                <a16:creationId xmlns:a16="http://schemas.microsoft.com/office/drawing/2014/main" id="{F4C3A522-6210-904D-83F1-7D21B01E8B13}"/>
              </a:ext>
            </a:extLst>
          </p:cNvPr>
          <p:cNvSpPr>
            <a:spLocks noGrp="1"/>
          </p:cNvSpPr>
          <p:nvPr>
            <p:ph type="body" sz="quarter" idx="13" hasCustomPrompt="1"/>
          </p:nvPr>
        </p:nvSpPr>
        <p:spPr>
          <a:xfrm>
            <a:off x="1482295" y="2358704"/>
            <a:ext cx="9227410" cy="2373542"/>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err="1"/>
              <a:t>Nequianihil</a:t>
            </a:r>
            <a:r>
              <a:rPr lang="en-US" dirty="0"/>
              <a:t> </a:t>
            </a:r>
            <a:r>
              <a:rPr lang="en-US" dirty="0" err="1"/>
              <a:t>eos</a:t>
            </a:r>
            <a:r>
              <a:rPr lang="en-US" dirty="0"/>
              <a:t> </a:t>
            </a:r>
            <a:r>
              <a:rPr lang="en-US" dirty="0" err="1"/>
              <a:t>aut</a:t>
            </a:r>
            <a:r>
              <a:rPr lang="en-US" dirty="0"/>
              <a:t> </a:t>
            </a:r>
            <a:r>
              <a:rPr lang="en-US" dirty="0" err="1"/>
              <a:t>hiligent</a:t>
            </a:r>
            <a:r>
              <a:rPr lang="en-US" dirty="0"/>
              <a:t> </a:t>
            </a:r>
            <a:r>
              <a:rPr lang="en-US" dirty="0" err="1"/>
              <a:t>fuga</a:t>
            </a:r>
            <a:r>
              <a:rPr lang="en-US" dirty="0"/>
              <a:t>. </a:t>
            </a:r>
            <a:r>
              <a:rPr lang="en-US" dirty="0" err="1"/>
              <a:t>Poressincti</a:t>
            </a:r>
            <a:r>
              <a:rPr lang="en-US" dirty="0"/>
              <a:t> </a:t>
            </a:r>
            <a:r>
              <a:rPr lang="en-US" dirty="0" err="1"/>
              <a:t>voluptatur</a:t>
            </a:r>
            <a:r>
              <a:rPr lang="en-US" dirty="0"/>
              <a:t>? 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utecten</a:t>
            </a:r>
            <a:r>
              <a:rPr lang="en-US" dirty="0"/>
              <a:t> </a:t>
            </a:r>
            <a:r>
              <a:rPr lang="en-US" dirty="0" err="1"/>
              <a:t>imaion</a:t>
            </a:r>
            <a:r>
              <a:rPr lang="en-US" dirty="0"/>
              <a:t> </a:t>
            </a:r>
            <a:r>
              <a:rPr lang="en-US" dirty="0" err="1"/>
              <a:t>nimil</a:t>
            </a:r>
            <a:r>
              <a:rPr lang="en-US" dirty="0"/>
              <a:t> is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 </a:t>
            </a:r>
            <a:r>
              <a:rPr lang="en-US" dirty="0" err="1"/>
              <a:t>Nequianihil</a:t>
            </a:r>
            <a:r>
              <a:rPr lang="en-US" dirty="0"/>
              <a:t> </a:t>
            </a:r>
            <a:r>
              <a:rPr lang="en-US" dirty="0" err="1"/>
              <a:t>eos</a:t>
            </a:r>
            <a:r>
              <a:rPr lang="en-US" dirty="0"/>
              <a:t> </a:t>
            </a:r>
            <a:r>
              <a:rPr lang="en-US" dirty="0" err="1"/>
              <a:t>aut</a:t>
            </a:r>
            <a:r>
              <a:rPr lang="en-US" dirty="0"/>
              <a:t> </a:t>
            </a:r>
            <a:r>
              <a:rPr lang="en-US" dirty="0" err="1"/>
              <a:t>hiligent</a:t>
            </a:r>
            <a:r>
              <a:rPr lang="en-US" dirty="0"/>
              <a:t> </a:t>
            </a:r>
            <a:r>
              <a:rPr lang="en-US" dirty="0" err="1"/>
              <a:t>fuga</a:t>
            </a:r>
            <a:r>
              <a:rPr lang="en-US" dirty="0"/>
              <a:t>. </a:t>
            </a:r>
            <a:r>
              <a:rPr lang="en-US" dirty="0" err="1"/>
              <a:t>Poressincti</a:t>
            </a:r>
            <a:r>
              <a:rPr lang="en-US" dirty="0"/>
              <a:t> </a:t>
            </a:r>
            <a:r>
              <a:rPr lang="en-US" dirty="0" err="1"/>
              <a:t>voluptatur</a:t>
            </a:r>
            <a:r>
              <a:rPr lang="en-US" dirty="0"/>
              <a:t>? 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utecten</a:t>
            </a:r>
            <a:r>
              <a:rPr lang="en-US" dirty="0"/>
              <a:t> </a:t>
            </a:r>
            <a:r>
              <a:rPr lang="en-US" dirty="0" err="1"/>
              <a:t>imaion</a:t>
            </a:r>
            <a:r>
              <a:rPr lang="en-US" dirty="0"/>
              <a:t> </a:t>
            </a:r>
            <a:r>
              <a:rPr lang="en-US" dirty="0" err="1"/>
              <a:t>nimil</a:t>
            </a:r>
            <a:r>
              <a:rPr lang="en-US" dirty="0"/>
              <a:t> is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a:p>
            <a:pPr lvl="0"/>
            <a:endParaRPr lang="en-US" dirty="0"/>
          </a:p>
        </p:txBody>
      </p:sp>
      <p:sp>
        <p:nvSpPr>
          <p:cNvPr id="13" name="Text Placeholder 4">
            <a:extLst>
              <a:ext uri="{FF2B5EF4-FFF2-40B4-BE49-F238E27FC236}">
                <a16:creationId xmlns:a16="http://schemas.microsoft.com/office/drawing/2014/main" id="{E67B1BB2-660D-E148-A6EE-55FD142ABF71}"/>
              </a:ext>
            </a:extLst>
          </p:cNvPr>
          <p:cNvSpPr>
            <a:spLocks noGrp="1"/>
          </p:cNvSpPr>
          <p:nvPr>
            <p:ph type="body" sz="quarter" idx="10" hasCustomPrompt="1"/>
          </p:nvPr>
        </p:nvSpPr>
        <p:spPr>
          <a:xfrm>
            <a:off x="427511" y="331190"/>
            <a:ext cx="10382427" cy="407097"/>
          </a:xfrm>
          <a:prstGeom prst="rect">
            <a:avLst/>
          </a:prstGeom>
        </p:spPr>
        <p:txBody>
          <a:bodyPr/>
          <a:lstStyle>
            <a:lvl1pPr marL="0" indent="0">
              <a:lnSpc>
                <a:spcPct val="100000"/>
              </a:lnSpc>
              <a:buNone/>
              <a:defRPr sz="30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20" name="Text Placeholder 4">
            <a:extLst>
              <a:ext uri="{FF2B5EF4-FFF2-40B4-BE49-F238E27FC236}">
                <a16:creationId xmlns:a16="http://schemas.microsoft.com/office/drawing/2014/main" id="{2739A6D5-0DEE-DA49-9CB1-48D3360FC306}"/>
              </a:ext>
            </a:extLst>
          </p:cNvPr>
          <p:cNvSpPr>
            <a:spLocks noGrp="1"/>
          </p:cNvSpPr>
          <p:nvPr>
            <p:ph type="body" sz="quarter" idx="11" hasCustomPrompt="1"/>
          </p:nvPr>
        </p:nvSpPr>
        <p:spPr>
          <a:xfrm>
            <a:off x="442501" y="751401"/>
            <a:ext cx="10382427" cy="440318"/>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sp>
        <p:nvSpPr>
          <p:cNvPr id="9" name="Rectangle 8">
            <a:extLst>
              <a:ext uri="{FF2B5EF4-FFF2-40B4-BE49-F238E27FC236}">
                <a16:creationId xmlns:a16="http://schemas.microsoft.com/office/drawing/2014/main" id="{D35D78C4-7EE3-B7E2-0E2B-67CA9980C975}"/>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8BDB6E-E454-6585-DB7B-846C32CA6225}"/>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Text, logo&#10;&#10;Description automatically generated with medium confidence">
            <a:extLst>
              <a:ext uri="{FF2B5EF4-FFF2-40B4-BE49-F238E27FC236}">
                <a16:creationId xmlns:a16="http://schemas.microsoft.com/office/drawing/2014/main" id="{4C008AC3-6217-FA54-905D-3F94AE47611C}"/>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3750695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ED238C3E-378B-9A4D-BC39-006D2B017B8E}"/>
              </a:ext>
            </a:extLst>
          </p:cNvPr>
          <p:cNvSpPr>
            <a:spLocks noGrp="1"/>
          </p:cNvSpPr>
          <p:nvPr>
            <p:ph type="body" sz="quarter" idx="14" hasCustomPrompt="1"/>
          </p:nvPr>
        </p:nvSpPr>
        <p:spPr>
          <a:xfrm>
            <a:off x="1482295" y="2513743"/>
            <a:ext cx="9440069" cy="1830514"/>
          </a:xfrm>
          <a:prstGeom prst="rect">
            <a:avLst/>
          </a:prstGeom>
        </p:spPr>
        <p:txBody>
          <a:bodyPr/>
          <a:lstStyle>
            <a:lvl1pPr marL="285750" indent="-285750">
              <a:lnSpc>
                <a:spcPct val="100000"/>
              </a:lnSpc>
              <a:buClr>
                <a:schemeClr val="bg1">
                  <a:lumMod val="65000"/>
                </a:schemeClr>
              </a:buClr>
              <a:buFont typeface="Arial" panose="020B0604020202020204" pitchFamily="34" charset="0"/>
              <a:buChar char="•"/>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Bullet font &amp; style</a:t>
            </a:r>
          </a:p>
          <a:p>
            <a:pPr lvl="0"/>
            <a:r>
              <a:rPr lang="en-US" dirty="0"/>
              <a:t>Bullet font &amp; style</a:t>
            </a:r>
          </a:p>
          <a:p>
            <a:pPr lvl="0"/>
            <a:r>
              <a:rPr lang="en-US" dirty="0"/>
              <a:t>Bullet font &amp; style</a:t>
            </a:r>
          </a:p>
          <a:p>
            <a:pPr lvl="0"/>
            <a:r>
              <a:rPr lang="en-US" dirty="0"/>
              <a:t>Bullet font &amp; style</a:t>
            </a:r>
          </a:p>
          <a:p>
            <a:pPr lvl="0"/>
            <a:r>
              <a:rPr lang="en-US" dirty="0"/>
              <a:t>Bullet font &amp; style</a:t>
            </a:r>
          </a:p>
        </p:txBody>
      </p:sp>
      <p:sp>
        <p:nvSpPr>
          <p:cNvPr id="22" name="Text Placeholder 4">
            <a:extLst>
              <a:ext uri="{FF2B5EF4-FFF2-40B4-BE49-F238E27FC236}">
                <a16:creationId xmlns:a16="http://schemas.microsoft.com/office/drawing/2014/main" id="{4DFCCEE5-FDE9-6343-AD3D-69929C473F32}"/>
              </a:ext>
            </a:extLst>
          </p:cNvPr>
          <p:cNvSpPr>
            <a:spLocks noGrp="1"/>
          </p:cNvSpPr>
          <p:nvPr>
            <p:ph type="body" sz="quarter" idx="12" hasCustomPrompt="1"/>
          </p:nvPr>
        </p:nvSpPr>
        <p:spPr>
          <a:xfrm>
            <a:off x="1482294" y="2095131"/>
            <a:ext cx="9440069" cy="418612"/>
          </a:xfrm>
          <a:prstGeom prst="rect">
            <a:avLst/>
          </a:prstGeom>
        </p:spPr>
        <p:txBody>
          <a:bodyPr/>
          <a:lstStyle>
            <a:lvl1pPr marL="0" indent="0">
              <a:lnSpc>
                <a:spcPct val="100000"/>
              </a:lnSpc>
              <a:buNone/>
              <a:defRPr sz="18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Subtitle</a:t>
            </a:r>
          </a:p>
        </p:txBody>
      </p:sp>
      <p:sp>
        <p:nvSpPr>
          <p:cNvPr id="19" name="Text Placeholder 4">
            <a:extLst>
              <a:ext uri="{FF2B5EF4-FFF2-40B4-BE49-F238E27FC236}">
                <a16:creationId xmlns:a16="http://schemas.microsoft.com/office/drawing/2014/main" id="{3BA43D8B-7DAF-B848-8B71-944C89C1F0F6}"/>
              </a:ext>
            </a:extLst>
          </p:cNvPr>
          <p:cNvSpPr>
            <a:spLocks noGrp="1"/>
          </p:cNvSpPr>
          <p:nvPr>
            <p:ph type="body" sz="quarter" idx="10" hasCustomPrompt="1"/>
          </p:nvPr>
        </p:nvSpPr>
        <p:spPr>
          <a:xfrm>
            <a:off x="427511" y="331190"/>
            <a:ext cx="10382427" cy="407097"/>
          </a:xfrm>
          <a:prstGeom prst="rect">
            <a:avLst/>
          </a:prstGeom>
        </p:spPr>
        <p:txBody>
          <a:bodyPr/>
          <a:lstStyle>
            <a:lvl1pPr marL="0" indent="0">
              <a:lnSpc>
                <a:spcPct val="100000"/>
              </a:lnSpc>
              <a:buNone/>
              <a:defRPr sz="30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23" name="Text Placeholder 4">
            <a:extLst>
              <a:ext uri="{FF2B5EF4-FFF2-40B4-BE49-F238E27FC236}">
                <a16:creationId xmlns:a16="http://schemas.microsoft.com/office/drawing/2014/main" id="{BBD1B11C-9EF3-864D-A5AD-5E531D2EF372}"/>
              </a:ext>
            </a:extLst>
          </p:cNvPr>
          <p:cNvSpPr>
            <a:spLocks noGrp="1"/>
          </p:cNvSpPr>
          <p:nvPr>
            <p:ph type="body" sz="quarter" idx="11" hasCustomPrompt="1"/>
          </p:nvPr>
        </p:nvSpPr>
        <p:spPr>
          <a:xfrm>
            <a:off x="442501" y="751401"/>
            <a:ext cx="10382427" cy="440318"/>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sp>
        <p:nvSpPr>
          <p:cNvPr id="9" name="Rectangle 8">
            <a:extLst>
              <a:ext uri="{FF2B5EF4-FFF2-40B4-BE49-F238E27FC236}">
                <a16:creationId xmlns:a16="http://schemas.microsoft.com/office/drawing/2014/main" id="{5FFB9C9F-CA81-F85E-CC19-D6BA73ECADE1}"/>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BD1351-CB47-C714-9B0E-D2BF4D506BDD}"/>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Text, logo&#10;&#10;Description automatically generated with medium confidence">
            <a:extLst>
              <a:ext uri="{FF2B5EF4-FFF2-40B4-BE49-F238E27FC236}">
                <a16:creationId xmlns:a16="http://schemas.microsoft.com/office/drawing/2014/main" id="{97CEAAFD-21A6-58FE-BF67-563183020A7C}"/>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2216382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4E9F87B-916F-C84A-BAA3-66B0FA036B8F}"/>
              </a:ext>
            </a:extLst>
          </p:cNvPr>
          <p:cNvCxnSpPr>
            <a:cxnSpLocks/>
          </p:cNvCxnSpPr>
          <p:nvPr userDrawn="1"/>
        </p:nvCxnSpPr>
        <p:spPr>
          <a:xfrm>
            <a:off x="6326377" y="2314478"/>
            <a:ext cx="0" cy="225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4">
            <a:extLst>
              <a:ext uri="{FF2B5EF4-FFF2-40B4-BE49-F238E27FC236}">
                <a16:creationId xmlns:a16="http://schemas.microsoft.com/office/drawing/2014/main" id="{8D272A65-5E8D-9E4F-B01B-E2B4B581CA5E}"/>
              </a:ext>
            </a:extLst>
          </p:cNvPr>
          <p:cNvSpPr>
            <a:spLocks noGrp="1"/>
          </p:cNvSpPr>
          <p:nvPr>
            <p:ph type="body" sz="quarter" idx="13" hasCustomPrompt="1"/>
          </p:nvPr>
        </p:nvSpPr>
        <p:spPr>
          <a:xfrm>
            <a:off x="1482295" y="2743642"/>
            <a:ext cx="4489660" cy="1830514"/>
          </a:xfrm>
          <a:prstGeom prst="rect">
            <a:avLst/>
          </a:prstGeom>
        </p:spPr>
        <p:txBody>
          <a:bodyPr anchor="t"/>
          <a:lstStyle>
            <a:lvl1pPr marL="0" indent="0">
              <a:lnSpc>
                <a:spcPct val="150000"/>
              </a:lnSpc>
              <a:buNone/>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p:txBody>
      </p:sp>
      <p:sp>
        <p:nvSpPr>
          <p:cNvPr id="23" name="Text Placeholder 4">
            <a:extLst>
              <a:ext uri="{FF2B5EF4-FFF2-40B4-BE49-F238E27FC236}">
                <a16:creationId xmlns:a16="http://schemas.microsoft.com/office/drawing/2014/main" id="{976561D9-84EF-F640-911A-48E5A5825EC9}"/>
              </a:ext>
            </a:extLst>
          </p:cNvPr>
          <p:cNvSpPr>
            <a:spLocks noGrp="1"/>
          </p:cNvSpPr>
          <p:nvPr>
            <p:ph type="body" sz="quarter" idx="14" hasCustomPrompt="1"/>
          </p:nvPr>
        </p:nvSpPr>
        <p:spPr>
          <a:xfrm>
            <a:off x="6677249" y="2314477"/>
            <a:ext cx="4245114" cy="2259677"/>
          </a:xfrm>
          <a:prstGeom prst="rect">
            <a:avLst/>
          </a:prstGeom>
        </p:spPr>
        <p:txBody>
          <a:bodyPr/>
          <a:lstStyle>
            <a:lvl1pPr marL="285750" marR="0" indent="-285750" algn="l" defTabSz="914400" rtl="0" eaLnBrk="1" fontAlgn="auto" latinLnBrk="0" hangingPunct="1">
              <a:lnSpc>
                <a:spcPct val="100000"/>
              </a:lnSpc>
              <a:spcBef>
                <a:spcPts val="1000"/>
              </a:spcBef>
              <a:spcAft>
                <a:spcPts val="0"/>
              </a:spcAft>
              <a:buClr>
                <a:schemeClr val="bg1">
                  <a:lumMod val="65000"/>
                </a:schemeClr>
              </a:buClr>
              <a:buSzTx/>
              <a:buFont typeface="Arial" panose="020B0604020202020204" pitchFamily="34" charset="0"/>
              <a:buChar char="•"/>
              <a:tabLst/>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Bullet font &amp; style</a:t>
            </a:r>
          </a:p>
          <a:p>
            <a:pPr lvl="0"/>
            <a:r>
              <a:rPr lang="en-US" dirty="0"/>
              <a:t>Bullet font &amp; style</a:t>
            </a:r>
          </a:p>
          <a:p>
            <a:pPr lvl="0"/>
            <a:r>
              <a:rPr lang="en-US" dirty="0"/>
              <a:t>Bullet font &amp; style</a:t>
            </a:r>
          </a:p>
          <a:p>
            <a:pPr lvl="0"/>
            <a:r>
              <a:rPr lang="en-US" dirty="0"/>
              <a:t>Bullet font &amp; style</a:t>
            </a:r>
          </a:p>
          <a:p>
            <a:pPr lvl="0"/>
            <a:r>
              <a:rPr lang="en-US" dirty="0"/>
              <a:t>Bullet font &amp; style</a:t>
            </a:r>
          </a:p>
          <a:p>
            <a:pPr marL="285750" marR="0" lvl="0" indent="-285750" algn="l" defTabSz="914400" rtl="0" eaLnBrk="1" fontAlgn="auto" latinLnBrk="0" hangingPunct="1">
              <a:lnSpc>
                <a:spcPct val="100000"/>
              </a:lnSpc>
              <a:spcBef>
                <a:spcPts val="1000"/>
              </a:spcBef>
              <a:spcAft>
                <a:spcPts val="0"/>
              </a:spcAft>
              <a:buClr>
                <a:schemeClr val="bg1">
                  <a:lumMod val="65000"/>
                </a:schemeClr>
              </a:buClr>
              <a:buSzTx/>
              <a:buFont typeface="Arial" panose="020B0604020202020204" pitchFamily="34" charset="0"/>
              <a:buChar char="•"/>
              <a:tabLst/>
              <a:defRPr/>
            </a:pPr>
            <a:r>
              <a:rPr lang="en-US" dirty="0"/>
              <a:t>Bullet font &amp; style</a:t>
            </a:r>
          </a:p>
          <a:p>
            <a:pPr lvl="0"/>
            <a:endParaRPr lang="en-US" dirty="0"/>
          </a:p>
        </p:txBody>
      </p:sp>
      <p:sp>
        <p:nvSpPr>
          <p:cNvPr id="24" name="Text Placeholder 4">
            <a:extLst>
              <a:ext uri="{FF2B5EF4-FFF2-40B4-BE49-F238E27FC236}">
                <a16:creationId xmlns:a16="http://schemas.microsoft.com/office/drawing/2014/main" id="{B81FE41B-EBBD-6041-9A4C-F9A9B7F3BEE5}"/>
              </a:ext>
            </a:extLst>
          </p:cNvPr>
          <p:cNvSpPr>
            <a:spLocks noGrp="1"/>
          </p:cNvSpPr>
          <p:nvPr>
            <p:ph type="body" sz="quarter" idx="12" hasCustomPrompt="1"/>
          </p:nvPr>
        </p:nvSpPr>
        <p:spPr>
          <a:xfrm>
            <a:off x="1482295" y="2314478"/>
            <a:ext cx="4489660" cy="418612"/>
          </a:xfrm>
          <a:prstGeom prst="rect">
            <a:avLst/>
          </a:prstGeom>
        </p:spPr>
        <p:txBody>
          <a:bodyPr/>
          <a:lstStyle>
            <a:lvl1pPr marL="0" indent="0">
              <a:lnSpc>
                <a:spcPct val="100000"/>
              </a:lnSpc>
              <a:buNone/>
              <a:defRPr sz="18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Subtitle</a:t>
            </a:r>
          </a:p>
        </p:txBody>
      </p:sp>
      <p:sp>
        <p:nvSpPr>
          <p:cNvPr id="15" name="Text Placeholder 4">
            <a:extLst>
              <a:ext uri="{FF2B5EF4-FFF2-40B4-BE49-F238E27FC236}">
                <a16:creationId xmlns:a16="http://schemas.microsoft.com/office/drawing/2014/main" id="{A1D62A33-FB6C-D743-A9CC-BE967541A576}"/>
              </a:ext>
            </a:extLst>
          </p:cNvPr>
          <p:cNvSpPr>
            <a:spLocks noGrp="1"/>
          </p:cNvSpPr>
          <p:nvPr>
            <p:ph type="body" sz="quarter" idx="10" hasCustomPrompt="1"/>
          </p:nvPr>
        </p:nvSpPr>
        <p:spPr>
          <a:xfrm>
            <a:off x="427511" y="331190"/>
            <a:ext cx="10382427" cy="407097"/>
          </a:xfrm>
          <a:prstGeom prst="rect">
            <a:avLst/>
          </a:prstGeom>
        </p:spPr>
        <p:txBody>
          <a:bodyPr/>
          <a:lstStyle>
            <a:lvl1pPr marL="0" indent="0">
              <a:lnSpc>
                <a:spcPct val="100000"/>
              </a:lnSpc>
              <a:buNone/>
              <a:defRPr sz="30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16" name="Text Placeholder 4">
            <a:extLst>
              <a:ext uri="{FF2B5EF4-FFF2-40B4-BE49-F238E27FC236}">
                <a16:creationId xmlns:a16="http://schemas.microsoft.com/office/drawing/2014/main" id="{724D97CF-DB1F-6B4F-A197-B37FD3B90852}"/>
              </a:ext>
            </a:extLst>
          </p:cNvPr>
          <p:cNvSpPr>
            <a:spLocks noGrp="1"/>
          </p:cNvSpPr>
          <p:nvPr>
            <p:ph type="body" sz="quarter" idx="11" hasCustomPrompt="1"/>
          </p:nvPr>
        </p:nvSpPr>
        <p:spPr>
          <a:xfrm>
            <a:off x="442501" y="751401"/>
            <a:ext cx="10382427" cy="440318"/>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sp>
        <p:nvSpPr>
          <p:cNvPr id="11" name="Rectangle 10">
            <a:extLst>
              <a:ext uri="{FF2B5EF4-FFF2-40B4-BE49-F238E27FC236}">
                <a16:creationId xmlns:a16="http://schemas.microsoft.com/office/drawing/2014/main" id="{070EE1B7-D461-EF44-CDFE-AD435E0CE69F}"/>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C92C76-90ED-9584-0DA9-217CD4F241C4}"/>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descr="Text, logo&#10;&#10;Description automatically generated with medium confidence">
            <a:extLst>
              <a:ext uri="{FF2B5EF4-FFF2-40B4-BE49-F238E27FC236}">
                <a16:creationId xmlns:a16="http://schemas.microsoft.com/office/drawing/2014/main" id="{4EBB3FB3-6F68-B815-C404-B1E6E95B3E66}"/>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949782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E8A1558-176E-2E42-AE01-B08F9313D8B2}"/>
              </a:ext>
            </a:extLst>
          </p:cNvPr>
          <p:cNvPicPr>
            <a:picLocks noChangeAspect="1"/>
          </p:cNvPicPr>
          <p:nvPr userDrawn="1"/>
        </p:nvPicPr>
        <p:blipFill rotWithShape="1">
          <a:blip r:embed="rId2"/>
          <a:srcRect b="17209"/>
          <a:stretch/>
        </p:blipFill>
        <p:spPr>
          <a:xfrm>
            <a:off x="200215" y="6464476"/>
            <a:ext cx="1071993" cy="312345"/>
          </a:xfrm>
          <a:prstGeom prst="rect">
            <a:avLst/>
          </a:prstGeom>
        </p:spPr>
      </p:pic>
      <p:sp>
        <p:nvSpPr>
          <p:cNvPr id="5" name="Rectangle 4">
            <a:extLst>
              <a:ext uri="{FF2B5EF4-FFF2-40B4-BE49-F238E27FC236}">
                <a16:creationId xmlns:a16="http://schemas.microsoft.com/office/drawing/2014/main" id="{43A5B29B-4F8E-8386-47A1-B21CC1B1FB88}"/>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2D5E85C-6D63-3FAC-EB1F-1CB7E90C7E53}"/>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Text, logo&#10;&#10;Description automatically generated with medium confidence">
            <a:extLst>
              <a:ext uri="{FF2B5EF4-FFF2-40B4-BE49-F238E27FC236}">
                <a16:creationId xmlns:a16="http://schemas.microsoft.com/office/drawing/2014/main" id="{2F0AE2D1-FEB9-29BA-9BC1-7268C71AB389}"/>
              </a:ext>
            </a:extLst>
          </p:cNvPr>
          <p:cNvPicPr>
            <a:picLocks noChangeAspect="1"/>
          </p:cNvPicPr>
          <p:nvPr userDrawn="1"/>
        </p:nvPicPr>
        <p:blipFill>
          <a:blip r:embed="rId3"/>
          <a:stretch>
            <a:fillRect/>
          </a:stretch>
        </p:blipFill>
        <p:spPr>
          <a:xfrm>
            <a:off x="54615" y="6381370"/>
            <a:ext cx="1317688" cy="489005"/>
          </a:xfrm>
          <a:prstGeom prst="rect">
            <a:avLst/>
          </a:prstGeom>
        </p:spPr>
      </p:pic>
    </p:spTree>
    <p:extLst>
      <p:ext uri="{BB962C8B-B14F-4D97-AF65-F5344CB8AC3E}">
        <p14:creationId xmlns:p14="http://schemas.microsoft.com/office/powerpoint/2010/main" val="2779585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5F4EEC9-319B-2B48-ACCF-4D84031B8D47}"/>
              </a:ext>
            </a:extLst>
          </p:cNvPr>
          <p:cNvSpPr/>
          <p:nvPr userDrawn="1"/>
        </p:nvSpPr>
        <p:spPr>
          <a:xfrm>
            <a:off x="0" y="0"/>
            <a:ext cx="12192000" cy="6858000"/>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ext Placeholder 4">
            <a:extLst>
              <a:ext uri="{FF2B5EF4-FFF2-40B4-BE49-F238E27FC236}">
                <a16:creationId xmlns:a16="http://schemas.microsoft.com/office/drawing/2014/main" id="{D3C45B8B-1267-B144-A66C-23CBAAA80BA2}"/>
              </a:ext>
            </a:extLst>
          </p:cNvPr>
          <p:cNvSpPr>
            <a:spLocks noGrp="1"/>
          </p:cNvSpPr>
          <p:nvPr>
            <p:ph type="body" sz="quarter" idx="10" hasCustomPrompt="1"/>
          </p:nvPr>
        </p:nvSpPr>
        <p:spPr>
          <a:xfrm>
            <a:off x="2550657" y="3019933"/>
            <a:ext cx="7090687" cy="607686"/>
          </a:xfrm>
          <a:prstGeom prst="rect">
            <a:avLst/>
          </a:prstGeom>
        </p:spPr>
        <p:txBody>
          <a:bodyPr/>
          <a:lstStyle>
            <a:lvl1pPr marL="0" indent="0" algn="ctr">
              <a:lnSpc>
                <a:spcPct val="100000"/>
              </a:lnSpc>
              <a:buNone/>
              <a:defRPr sz="35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THANK  YOU.</a:t>
            </a:r>
          </a:p>
        </p:txBody>
      </p:sp>
    </p:spTree>
    <p:extLst>
      <p:ext uri="{BB962C8B-B14F-4D97-AF65-F5344CB8AC3E}">
        <p14:creationId xmlns:p14="http://schemas.microsoft.com/office/powerpoint/2010/main" val="2523435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45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67F320-5AE5-D042-86D8-CE794E5A0F25}"/>
              </a:ext>
            </a:extLst>
          </p:cNvPr>
          <p:cNvSpPr/>
          <p:nvPr userDrawn="1"/>
        </p:nvSpPr>
        <p:spPr>
          <a:xfrm>
            <a:off x="0" y="0"/>
            <a:ext cx="12192000" cy="685800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333"/>
              </a:solidFill>
            </a:endParaRPr>
          </a:p>
        </p:txBody>
      </p:sp>
      <p:sp>
        <p:nvSpPr>
          <p:cNvPr id="14" name="Text Placeholder 4">
            <a:extLst>
              <a:ext uri="{FF2B5EF4-FFF2-40B4-BE49-F238E27FC236}">
                <a16:creationId xmlns:a16="http://schemas.microsoft.com/office/drawing/2014/main" id="{D3C45B8B-1267-B144-A66C-23CBAAA80BA2}"/>
              </a:ext>
            </a:extLst>
          </p:cNvPr>
          <p:cNvSpPr>
            <a:spLocks noGrp="1"/>
          </p:cNvSpPr>
          <p:nvPr>
            <p:ph type="body" sz="quarter" idx="10" hasCustomPrompt="1"/>
          </p:nvPr>
        </p:nvSpPr>
        <p:spPr>
          <a:xfrm>
            <a:off x="2550657" y="2817566"/>
            <a:ext cx="7090687" cy="487766"/>
          </a:xfrm>
          <a:prstGeom prst="rect">
            <a:avLst/>
          </a:prstGeom>
        </p:spPr>
        <p:txBody>
          <a:bodyPr/>
          <a:lstStyle>
            <a:lvl1pPr marL="0" indent="0" algn="ctr">
              <a:lnSpc>
                <a:spcPct val="100000"/>
              </a:lnSpc>
              <a:buNone/>
              <a:defRPr sz="35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CHAPTER SLIDE</a:t>
            </a:r>
          </a:p>
        </p:txBody>
      </p:sp>
      <p:sp>
        <p:nvSpPr>
          <p:cNvPr id="20" name="TextBox 19">
            <a:extLst>
              <a:ext uri="{FF2B5EF4-FFF2-40B4-BE49-F238E27FC236}">
                <a16:creationId xmlns:a16="http://schemas.microsoft.com/office/drawing/2014/main" id="{4784ECD9-B61F-784F-9770-D4B175D9C6CB}"/>
              </a:ext>
            </a:extLst>
          </p:cNvPr>
          <p:cNvSpPr txBox="1"/>
          <p:nvPr userDrawn="1"/>
        </p:nvSpPr>
        <p:spPr>
          <a:xfrm>
            <a:off x="10437105" y="6479331"/>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a:extLst>
              <a:ext uri="{FF2B5EF4-FFF2-40B4-BE49-F238E27FC236}">
                <a16:creationId xmlns:a16="http://schemas.microsoft.com/office/drawing/2014/main" id="{CFA4392F-FF99-3544-85FD-8E529929B35B}"/>
              </a:ext>
            </a:extLst>
          </p:cNvPr>
          <p:cNvCxnSpPr>
            <a:cxnSpLocks/>
          </p:cNvCxnSpPr>
          <p:nvPr userDrawn="1"/>
        </p:nvCxnSpPr>
        <p:spPr>
          <a:xfrm flipH="1">
            <a:off x="5789167" y="3480245"/>
            <a:ext cx="604138" cy="0"/>
          </a:xfrm>
          <a:prstGeom prst="line">
            <a:avLst/>
          </a:prstGeom>
          <a:ln w="57150">
            <a:solidFill>
              <a:srgbClr val="23BD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93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67F320-5AE5-D042-86D8-CE794E5A0F25}"/>
              </a:ext>
            </a:extLst>
          </p:cNvPr>
          <p:cNvSpPr/>
          <p:nvPr userDrawn="1"/>
        </p:nvSpPr>
        <p:spPr>
          <a:xfrm>
            <a:off x="0" y="0"/>
            <a:ext cx="12192000" cy="6858000"/>
          </a:xfrm>
          <a:prstGeom prst="rect">
            <a:avLst/>
          </a:prstGeom>
          <a:solidFill>
            <a:srgbClr val="827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D3C45B8B-1267-B144-A66C-23CBAAA80BA2}"/>
              </a:ext>
            </a:extLst>
          </p:cNvPr>
          <p:cNvSpPr>
            <a:spLocks noGrp="1"/>
          </p:cNvSpPr>
          <p:nvPr>
            <p:ph type="body" sz="quarter" idx="10" hasCustomPrompt="1"/>
          </p:nvPr>
        </p:nvSpPr>
        <p:spPr>
          <a:xfrm>
            <a:off x="2550657" y="2817566"/>
            <a:ext cx="7090687" cy="487766"/>
          </a:xfrm>
          <a:prstGeom prst="rect">
            <a:avLst/>
          </a:prstGeom>
        </p:spPr>
        <p:txBody>
          <a:bodyPr/>
          <a:lstStyle>
            <a:lvl1pPr marL="0" indent="0" algn="ctr">
              <a:lnSpc>
                <a:spcPct val="100000"/>
              </a:lnSpc>
              <a:buNone/>
              <a:defRPr sz="35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CHAPTER SLIDE</a:t>
            </a:r>
          </a:p>
        </p:txBody>
      </p:sp>
      <p:sp>
        <p:nvSpPr>
          <p:cNvPr id="20" name="TextBox 19">
            <a:extLst>
              <a:ext uri="{FF2B5EF4-FFF2-40B4-BE49-F238E27FC236}">
                <a16:creationId xmlns:a16="http://schemas.microsoft.com/office/drawing/2014/main" id="{4784ECD9-B61F-784F-9770-D4B175D9C6CB}"/>
              </a:ext>
            </a:extLst>
          </p:cNvPr>
          <p:cNvSpPr txBox="1"/>
          <p:nvPr userDrawn="1"/>
        </p:nvSpPr>
        <p:spPr>
          <a:xfrm>
            <a:off x="10437105" y="6479331"/>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a:extLst>
              <a:ext uri="{FF2B5EF4-FFF2-40B4-BE49-F238E27FC236}">
                <a16:creationId xmlns:a16="http://schemas.microsoft.com/office/drawing/2014/main" id="{CFA4392F-FF99-3544-85FD-8E529929B35B}"/>
              </a:ext>
            </a:extLst>
          </p:cNvPr>
          <p:cNvCxnSpPr>
            <a:cxnSpLocks/>
          </p:cNvCxnSpPr>
          <p:nvPr userDrawn="1"/>
        </p:nvCxnSpPr>
        <p:spPr>
          <a:xfrm flipH="1">
            <a:off x="5789167" y="3480245"/>
            <a:ext cx="604138" cy="0"/>
          </a:xfrm>
          <a:prstGeom prst="line">
            <a:avLst/>
          </a:prstGeom>
          <a:ln w="57150">
            <a:solidFill>
              <a:srgbClr val="23BDC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16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11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5F4EEC9-319B-2B48-ACCF-4D84031B8D47}"/>
              </a:ext>
            </a:extLst>
          </p:cNvPr>
          <p:cNvSpPr/>
          <p:nvPr userDrawn="1"/>
        </p:nvSpPr>
        <p:spPr>
          <a:xfrm>
            <a:off x="0" y="0"/>
            <a:ext cx="5044190" cy="6865949"/>
          </a:xfrm>
          <a:prstGeom prst="rect">
            <a:avLst/>
          </a:prstGeom>
          <a:solidFill>
            <a:srgbClr val="F2ED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ext Placeholder 4">
            <a:extLst>
              <a:ext uri="{FF2B5EF4-FFF2-40B4-BE49-F238E27FC236}">
                <a16:creationId xmlns:a16="http://schemas.microsoft.com/office/drawing/2014/main" id="{D3C45B8B-1267-B144-A66C-23CBAAA80BA2}"/>
              </a:ext>
            </a:extLst>
          </p:cNvPr>
          <p:cNvSpPr>
            <a:spLocks noGrp="1"/>
          </p:cNvSpPr>
          <p:nvPr>
            <p:ph type="body" sz="quarter" idx="10" hasCustomPrompt="1"/>
          </p:nvPr>
        </p:nvSpPr>
        <p:spPr>
          <a:xfrm>
            <a:off x="299803" y="2883831"/>
            <a:ext cx="4527030" cy="607686"/>
          </a:xfrm>
          <a:prstGeom prst="rect">
            <a:avLst/>
          </a:prstGeom>
        </p:spPr>
        <p:txBody>
          <a:bodyPr/>
          <a:lstStyle>
            <a:lvl1pPr marL="0" indent="0" algn="l">
              <a:lnSpc>
                <a:spcPct val="100000"/>
              </a:lnSpc>
              <a:buNone/>
              <a:defRPr sz="35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5" name="TextBox 4">
            <a:extLst>
              <a:ext uri="{FF2B5EF4-FFF2-40B4-BE49-F238E27FC236}">
                <a16:creationId xmlns:a16="http://schemas.microsoft.com/office/drawing/2014/main" id="{F448D0B5-4181-D043-A806-CC2429EDDAFF}"/>
              </a:ext>
            </a:extLst>
          </p:cNvPr>
          <p:cNvSpPr txBox="1"/>
          <p:nvPr userDrawn="1"/>
        </p:nvSpPr>
        <p:spPr>
          <a:xfrm>
            <a:off x="10437105" y="6479331"/>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C9150272-1CCA-8449-9227-24DEC0FAB4B7}"/>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8FB7E7-D90F-2348-A4AE-5B0C5AFD2BA6}"/>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5BA10B5C-1A60-854F-A2BC-1DE16973237A}"/>
              </a:ext>
            </a:extLst>
          </p:cNvPr>
          <p:cNvSpPr>
            <a:spLocks noGrp="1"/>
          </p:cNvSpPr>
          <p:nvPr>
            <p:ph type="body" sz="quarter" idx="11"/>
          </p:nvPr>
        </p:nvSpPr>
        <p:spPr>
          <a:xfrm>
            <a:off x="5659438" y="958850"/>
            <a:ext cx="6048375" cy="4618038"/>
          </a:xfrm>
          <a:prstGeom prst="rect">
            <a:avLst/>
          </a:prstGeom>
        </p:spPr>
        <p:txBody>
          <a:bodyPr/>
          <a:lstStyle>
            <a:lvl1pPr>
              <a:defRPr sz="1400">
                <a:solidFill>
                  <a:srgbClr val="333333"/>
                </a:solidFill>
              </a:defRPr>
            </a:lvl1pPr>
            <a:lvl2pPr>
              <a:defRPr sz="1400">
                <a:solidFill>
                  <a:srgbClr val="333333"/>
                </a:solidFill>
              </a:defRPr>
            </a:lvl2pPr>
            <a:lvl3pPr>
              <a:defRPr sz="1400">
                <a:solidFill>
                  <a:srgbClr val="333333"/>
                </a:solidFill>
              </a:defRPr>
            </a:lvl3pPr>
            <a:lvl4pPr>
              <a:defRPr sz="1400">
                <a:solidFill>
                  <a:srgbClr val="333333"/>
                </a:solidFill>
              </a:defRPr>
            </a:lvl4pPr>
            <a:lvl5pPr>
              <a:defRPr sz="14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Text, logo&#10;&#10;Description automatically generated with medium confidence">
            <a:extLst>
              <a:ext uri="{FF2B5EF4-FFF2-40B4-BE49-F238E27FC236}">
                <a16:creationId xmlns:a16="http://schemas.microsoft.com/office/drawing/2014/main" id="{7D161221-D47B-B4B2-CF3F-A4ED4C56F533}"/>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3784594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4C23AD14-46E2-1D4B-8A4B-409625035B3A}"/>
              </a:ext>
            </a:extLst>
          </p:cNvPr>
          <p:cNvSpPr>
            <a:spLocks noGrp="1"/>
          </p:cNvSpPr>
          <p:nvPr>
            <p:ph type="body" sz="quarter" idx="10" hasCustomPrompt="1"/>
          </p:nvPr>
        </p:nvSpPr>
        <p:spPr>
          <a:xfrm>
            <a:off x="427511" y="331190"/>
            <a:ext cx="10382427" cy="407097"/>
          </a:xfrm>
          <a:prstGeom prst="rect">
            <a:avLst/>
          </a:prstGeom>
        </p:spPr>
        <p:txBody>
          <a:bodyPr/>
          <a:lstStyle>
            <a:lvl1pPr marL="0" indent="0">
              <a:lnSpc>
                <a:spcPct val="100000"/>
              </a:lnSpc>
              <a:buNone/>
              <a:defRPr sz="30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16" name="Text Placeholder 4">
            <a:extLst>
              <a:ext uri="{FF2B5EF4-FFF2-40B4-BE49-F238E27FC236}">
                <a16:creationId xmlns:a16="http://schemas.microsoft.com/office/drawing/2014/main" id="{529DEE64-287E-6645-B445-4B56A0B3EB92}"/>
              </a:ext>
            </a:extLst>
          </p:cNvPr>
          <p:cNvSpPr>
            <a:spLocks noGrp="1"/>
          </p:cNvSpPr>
          <p:nvPr>
            <p:ph type="body" sz="quarter" idx="11" hasCustomPrompt="1"/>
          </p:nvPr>
        </p:nvSpPr>
        <p:spPr>
          <a:xfrm>
            <a:off x="442501" y="751401"/>
            <a:ext cx="10382427" cy="440318"/>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sp>
        <p:nvSpPr>
          <p:cNvPr id="19" name="Text Placeholder 4">
            <a:extLst>
              <a:ext uri="{FF2B5EF4-FFF2-40B4-BE49-F238E27FC236}">
                <a16:creationId xmlns:a16="http://schemas.microsoft.com/office/drawing/2014/main" id="{F4C3A522-6210-904D-83F1-7D21B01E8B13}"/>
              </a:ext>
            </a:extLst>
          </p:cNvPr>
          <p:cNvSpPr>
            <a:spLocks noGrp="1"/>
          </p:cNvSpPr>
          <p:nvPr>
            <p:ph type="body" sz="quarter" idx="13" hasCustomPrompt="1"/>
          </p:nvPr>
        </p:nvSpPr>
        <p:spPr>
          <a:xfrm>
            <a:off x="1482294" y="1787345"/>
            <a:ext cx="9440069" cy="1235091"/>
          </a:xfrm>
          <a:prstGeom prst="rect">
            <a:avLst/>
          </a:prstGeom>
        </p:spPr>
        <p:txBody>
          <a:bodyPr/>
          <a:lstStyle>
            <a:lvl1pPr marL="0" indent="0">
              <a:lnSpc>
                <a:spcPct val="150000"/>
              </a:lnSpc>
              <a:buNone/>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err="1"/>
              <a:t>Nequianihil</a:t>
            </a:r>
            <a:r>
              <a:rPr lang="en-US" dirty="0"/>
              <a:t> </a:t>
            </a:r>
            <a:r>
              <a:rPr lang="en-US" dirty="0" err="1"/>
              <a:t>eos</a:t>
            </a:r>
            <a:r>
              <a:rPr lang="en-US" dirty="0"/>
              <a:t> </a:t>
            </a:r>
            <a:r>
              <a:rPr lang="en-US" dirty="0" err="1"/>
              <a:t>aut</a:t>
            </a:r>
            <a:r>
              <a:rPr lang="en-US" dirty="0"/>
              <a:t> </a:t>
            </a:r>
            <a:r>
              <a:rPr lang="en-US" dirty="0" err="1"/>
              <a:t>hiligent</a:t>
            </a:r>
            <a:r>
              <a:rPr lang="en-US" dirty="0"/>
              <a:t> </a:t>
            </a:r>
            <a:r>
              <a:rPr lang="en-US" dirty="0" err="1"/>
              <a:t>fuga</a:t>
            </a:r>
            <a:r>
              <a:rPr lang="en-US" dirty="0"/>
              <a:t>. </a:t>
            </a:r>
            <a:r>
              <a:rPr lang="en-US" dirty="0" err="1"/>
              <a:t>Poressincti</a:t>
            </a:r>
            <a:r>
              <a:rPr lang="en-US" dirty="0"/>
              <a:t> </a:t>
            </a:r>
            <a:r>
              <a:rPr lang="en-US" dirty="0" err="1"/>
              <a:t>voluptatur</a:t>
            </a:r>
            <a:r>
              <a:rPr lang="en-US" dirty="0"/>
              <a:t>? 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utecten</a:t>
            </a:r>
            <a:r>
              <a:rPr lang="en-US" dirty="0"/>
              <a:t> </a:t>
            </a:r>
            <a:r>
              <a:rPr lang="en-US" dirty="0" err="1"/>
              <a:t>imaion</a:t>
            </a:r>
            <a:r>
              <a:rPr lang="en-US" dirty="0"/>
              <a:t> </a:t>
            </a:r>
            <a:r>
              <a:rPr lang="en-US" dirty="0" err="1"/>
              <a:t>nimil</a:t>
            </a:r>
            <a:r>
              <a:rPr lang="en-US" dirty="0"/>
              <a:t> is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p:txBody>
      </p:sp>
      <p:sp>
        <p:nvSpPr>
          <p:cNvPr id="12" name="Text Placeholder 4">
            <a:extLst>
              <a:ext uri="{FF2B5EF4-FFF2-40B4-BE49-F238E27FC236}">
                <a16:creationId xmlns:a16="http://schemas.microsoft.com/office/drawing/2014/main" id="{E9DB1872-B742-DB47-8D54-1CAE471D6158}"/>
              </a:ext>
            </a:extLst>
          </p:cNvPr>
          <p:cNvSpPr>
            <a:spLocks noGrp="1"/>
          </p:cNvSpPr>
          <p:nvPr>
            <p:ph type="body" sz="quarter" idx="14" hasCustomPrompt="1"/>
          </p:nvPr>
        </p:nvSpPr>
        <p:spPr>
          <a:xfrm>
            <a:off x="1954661" y="3194155"/>
            <a:ext cx="8855277" cy="1830514"/>
          </a:xfrm>
          <a:prstGeom prst="rect">
            <a:avLst/>
          </a:prstGeom>
        </p:spPr>
        <p:txBody>
          <a:bodyPr/>
          <a:lstStyle>
            <a:lvl1pPr marL="285750" indent="-285750">
              <a:lnSpc>
                <a:spcPct val="100000"/>
              </a:lnSpc>
              <a:buClr>
                <a:schemeClr val="bg1">
                  <a:lumMod val="65000"/>
                </a:schemeClr>
              </a:buClr>
              <a:buFont typeface="Arial" panose="020B0604020202020204" pitchFamily="34" charset="0"/>
              <a:buChar char="•"/>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Bullet font &amp; style</a:t>
            </a:r>
          </a:p>
          <a:p>
            <a:pPr lvl="0"/>
            <a:r>
              <a:rPr lang="en-US" dirty="0"/>
              <a:t>Bullet font &amp; style</a:t>
            </a:r>
          </a:p>
          <a:p>
            <a:pPr lvl="0"/>
            <a:r>
              <a:rPr lang="en-US" dirty="0"/>
              <a:t>Bullet font &amp; style</a:t>
            </a:r>
          </a:p>
          <a:p>
            <a:pPr lvl="0"/>
            <a:r>
              <a:rPr lang="en-US" dirty="0"/>
              <a:t>Bullet font &amp; style</a:t>
            </a:r>
          </a:p>
          <a:p>
            <a:pPr lvl="0"/>
            <a:r>
              <a:rPr lang="en-US" dirty="0"/>
              <a:t>Bullet font &amp; style</a:t>
            </a:r>
          </a:p>
        </p:txBody>
      </p:sp>
      <p:sp>
        <p:nvSpPr>
          <p:cNvPr id="9" name="Rectangle 8">
            <a:extLst>
              <a:ext uri="{FF2B5EF4-FFF2-40B4-BE49-F238E27FC236}">
                <a16:creationId xmlns:a16="http://schemas.microsoft.com/office/drawing/2014/main" id="{3D0A4229-FF8F-9046-994A-DF523BB38772}"/>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B753B-3717-97EA-9FBC-46F61CA647C6}"/>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Text, logo&#10;&#10;Description automatically generated with medium confidence">
            <a:extLst>
              <a:ext uri="{FF2B5EF4-FFF2-40B4-BE49-F238E27FC236}">
                <a16:creationId xmlns:a16="http://schemas.microsoft.com/office/drawing/2014/main" id="{FA25CD65-AEA4-4A70-EEE6-1024C217C17A}"/>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1093059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B7199545-5A00-9E47-B070-8E3B44DC8F57}"/>
              </a:ext>
            </a:extLst>
          </p:cNvPr>
          <p:cNvSpPr>
            <a:spLocks noGrp="1"/>
          </p:cNvSpPr>
          <p:nvPr>
            <p:ph type="body" sz="quarter" idx="12" hasCustomPrompt="1"/>
          </p:nvPr>
        </p:nvSpPr>
        <p:spPr>
          <a:xfrm>
            <a:off x="1482295" y="1920541"/>
            <a:ext cx="9227410" cy="418612"/>
          </a:xfrm>
          <a:prstGeom prst="rect">
            <a:avLst/>
          </a:prstGeom>
        </p:spPr>
        <p:txBody>
          <a:bodyPr/>
          <a:lstStyle>
            <a:lvl1pPr marL="0" indent="0">
              <a:lnSpc>
                <a:spcPct val="100000"/>
              </a:lnSpc>
              <a:buNone/>
              <a:defRPr sz="18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Subtitle</a:t>
            </a:r>
          </a:p>
        </p:txBody>
      </p:sp>
      <p:sp>
        <p:nvSpPr>
          <p:cNvPr id="19" name="Text Placeholder 4">
            <a:extLst>
              <a:ext uri="{FF2B5EF4-FFF2-40B4-BE49-F238E27FC236}">
                <a16:creationId xmlns:a16="http://schemas.microsoft.com/office/drawing/2014/main" id="{F4C3A522-6210-904D-83F1-7D21B01E8B13}"/>
              </a:ext>
            </a:extLst>
          </p:cNvPr>
          <p:cNvSpPr>
            <a:spLocks noGrp="1"/>
          </p:cNvSpPr>
          <p:nvPr>
            <p:ph type="body" sz="quarter" idx="13" hasCustomPrompt="1"/>
          </p:nvPr>
        </p:nvSpPr>
        <p:spPr>
          <a:xfrm>
            <a:off x="1482295" y="2358704"/>
            <a:ext cx="9227410" cy="2373542"/>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err="1"/>
              <a:t>Nequianihil</a:t>
            </a:r>
            <a:r>
              <a:rPr lang="en-US" dirty="0"/>
              <a:t> </a:t>
            </a:r>
            <a:r>
              <a:rPr lang="en-US" dirty="0" err="1"/>
              <a:t>eos</a:t>
            </a:r>
            <a:r>
              <a:rPr lang="en-US" dirty="0"/>
              <a:t> </a:t>
            </a:r>
            <a:r>
              <a:rPr lang="en-US" dirty="0" err="1"/>
              <a:t>aut</a:t>
            </a:r>
            <a:r>
              <a:rPr lang="en-US" dirty="0"/>
              <a:t> </a:t>
            </a:r>
            <a:r>
              <a:rPr lang="en-US" dirty="0" err="1"/>
              <a:t>hiligent</a:t>
            </a:r>
            <a:r>
              <a:rPr lang="en-US" dirty="0"/>
              <a:t> </a:t>
            </a:r>
            <a:r>
              <a:rPr lang="en-US" dirty="0" err="1"/>
              <a:t>fuga</a:t>
            </a:r>
            <a:r>
              <a:rPr lang="en-US" dirty="0"/>
              <a:t>. </a:t>
            </a:r>
            <a:r>
              <a:rPr lang="en-US" dirty="0" err="1"/>
              <a:t>Poressincti</a:t>
            </a:r>
            <a:r>
              <a:rPr lang="en-US" dirty="0"/>
              <a:t> </a:t>
            </a:r>
            <a:r>
              <a:rPr lang="en-US" dirty="0" err="1"/>
              <a:t>voluptatur</a:t>
            </a:r>
            <a:r>
              <a:rPr lang="en-US" dirty="0"/>
              <a:t>? 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utecten</a:t>
            </a:r>
            <a:r>
              <a:rPr lang="en-US" dirty="0"/>
              <a:t> </a:t>
            </a:r>
            <a:r>
              <a:rPr lang="en-US" dirty="0" err="1"/>
              <a:t>imaion</a:t>
            </a:r>
            <a:r>
              <a:rPr lang="en-US" dirty="0"/>
              <a:t> </a:t>
            </a:r>
            <a:r>
              <a:rPr lang="en-US" dirty="0" err="1"/>
              <a:t>nimil</a:t>
            </a:r>
            <a:r>
              <a:rPr lang="en-US" dirty="0"/>
              <a:t> is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dirty="0"/>
              <a:t> </a:t>
            </a:r>
            <a:r>
              <a:rPr lang="en-US" dirty="0" err="1"/>
              <a:t>Nequianihil</a:t>
            </a:r>
            <a:r>
              <a:rPr lang="en-US" dirty="0"/>
              <a:t> </a:t>
            </a:r>
            <a:r>
              <a:rPr lang="en-US" dirty="0" err="1"/>
              <a:t>eos</a:t>
            </a:r>
            <a:r>
              <a:rPr lang="en-US" dirty="0"/>
              <a:t> </a:t>
            </a:r>
            <a:r>
              <a:rPr lang="en-US" dirty="0" err="1"/>
              <a:t>aut</a:t>
            </a:r>
            <a:r>
              <a:rPr lang="en-US" dirty="0"/>
              <a:t> </a:t>
            </a:r>
            <a:r>
              <a:rPr lang="en-US" dirty="0" err="1"/>
              <a:t>hiligent</a:t>
            </a:r>
            <a:r>
              <a:rPr lang="en-US" dirty="0"/>
              <a:t> </a:t>
            </a:r>
            <a:r>
              <a:rPr lang="en-US" dirty="0" err="1"/>
              <a:t>fuga</a:t>
            </a:r>
            <a:r>
              <a:rPr lang="en-US" dirty="0"/>
              <a:t>. </a:t>
            </a:r>
            <a:r>
              <a:rPr lang="en-US" dirty="0" err="1"/>
              <a:t>Poressincti</a:t>
            </a:r>
            <a:r>
              <a:rPr lang="en-US" dirty="0"/>
              <a:t> </a:t>
            </a:r>
            <a:r>
              <a:rPr lang="en-US" dirty="0" err="1"/>
              <a:t>voluptatur</a:t>
            </a:r>
            <a:r>
              <a:rPr lang="en-US" dirty="0"/>
              <a:t>? Quid </a:t>
            </a:r>
            <a:r>
              <a:rPr lang="en-US" dirty="0" err="1"/>
              <a:t>quossitium</a:t>
            </a:r>
            <a:r>
              <a:rPr lang="en-US" dirty="0"/>
              <a:t> </a:t>
            </a:r>
            <a:r>
              <a:rPr lang="en-US" dirty="0" err="1"/>
              <a:t>ipid</a:t>
            </a:r>
            <a:r>
              <a:rPr lang="en-US" dirty="0"/>
              <a:t> et </a:t>
            </a:r>
            <a:r>
              <a:rPr lang="en-US" dirty="0" err="1"/>
              <a:t>eius</a:t>
            </a:r>
            <a:r>
              <a:rPr lang="en-US" dirty="0"/>
              <a:t> </a:t>
            </a:r>
            <a:r>
              <a:rPr lang="en-US" dirty="0" err="1"/>
              <a:t>autatur</a:t>
            </a:r>
            <a:r>
              <a:rPr lang="en-US" dirty="0"/>
              <a:t> </a:t>
            </a:r>
            <a:r>
              <a:rPr lang="en-US" dirty="0" err="1"/>
              <a:t>accus</a:t>
            </a:r>
            <a:r>
              <a:rPr lang="en-US" dirty="0"/>
              <a:t> sum </a:t>
            </a:r>
            <a:r>
              <a:rPr lang="en-US" dirty="0" err="1"/>
              <a:t>quatem</a:t>
            </a:r>
            <a:r>
              <a:rPr lang="en-US" dirty="0"/>
              <a:t> </a:t>
            </a:r>
            <a:r>
              <a:rPr lang="en-US" dirty="0" err="1"/>
              <a:t>sene</a:t>
            </a:r>
            <a:r>
              <a:rPr lang="en-US" dirty="0"/>
              <a:t> </a:t>
            </a:r>
            <a:r>
              <a:rPr lang="en-US" dirty="0" err="1"/>
              <a:t>ium</a:t>
            </a:r>
            <a:r>
              <a:rPr lang="en-US" dirty="0"/>
              <a:t> </a:t>
            </a:r>
            <a:r>
              <a:rPr lang="en-US" dirty="0" err="1"/>
              <a:t>earum</a:t>
            </a:r>
            <a:r>
              <a:rPr lang="en-US" dirty="0"/>
              <a:t> </a:t>
            </a:r>
            <a:r>
              <a:rPr lang="en-US" dirty="0" err="1"/>
              <a:t>simust</a:t>
            </a:r>
            <a:r>
              <a:rPr lang="en-US" dirty="0"/>
              <a:t> </a:t>
            </a:r>
            <a:r>
              <a:rPr lang="en-US" dirty="0" err="1"/>
              <a:t>ut</a:t>
            </a:r>
            <a:r>
              <a:rPr lang="en-US" dirty="0"/>
              <a:t> </a:t>
            </a:r>
            <a:r>
              <a:rPr lang="en-US" dirty="0" err="1"/>
              <a:t>autempores</a:t>
            </a:r>
            <a:r>
              <a:rPr lang="en-US" dirty="0"/>
              <a:t> </a:t>
            </a:r>
            <a:r>
              <a:rPr lang="en-US" dirty="0" err="1"/>
              <a:t>molore</a:t>
            </a:r>
            <a:r>
              <a:rPr lang="en-US" dirty="0"/>
              <a:t> </a:t>
            </a:r>
            <a:r>
              <a:rPr lang="en-US" dirty="0" err="1"/>
              <a:t>vella</a:t>
            </a:r>
            <a:r>
              <a:rPr lang="en-US" dirty="0"/>
              <a:t> </a:t>
            </a:r>
            <a:r>
              <a:rPr lang="en-US" dirty="0" err="1"/>
              <a:t>consed</a:t>
            </a:r>
            <a:r>
              <a:rPr lang="en-US" dirty="0"/>
              <a:t> </a:t>
            </a:r>
            <a:r>
              <a:rPr lang="en-US" dirty="0" err="1"/>
              <a:t>exerepedio</a:t>
            </a:r>
            <a:r>
              <a:rPr lang="en-US" dirty="0"/>
              <a:t> </a:t>
            </a:r>
            <a:r>
              <a:rPr lang="en-US" dirty="0" err="1"/>
              <a:t>quiate</a:t>
            </a:r>
            <a:r>
              <a:rPr lang="en-US" dirty="0"/>
              <a:t> </a:t>
            </a:r>
            <a:r>
              <a:rPr lang="en-US" dirty="0" err="1"/>
              <a:t>volecul</a:t>
            </a:r>
            <a:r>
              <a:rPr lang="en-US" dirty="0"/>
              <a:t> </a:t>
            </a:r>
            <a:r>
              <a:rPr lang="en-US" dirty="0" err="1"/>
              <a:t>lupicit</a:t>
            </a:r>
            <a:r>
              <a:rPr lang="en-US" dirty="0"/>
              <a:t> </a:t>
            </a:r>
            <a:r>
              <a:rPr lang="en-US" dirty="0" err="1"/>
              <a:t>utecten</a:t>
            </a:r>
            <a:r>
              <a:rPr lang="en-US" dirty="0"/>
              <a:t> </a:t>
            </a:r>
            <a:r>
              <a:rPr lang="en-US" dirty="0" err="1"/>
              <a:t>imaion</a:t>
            </a:r>
            <a:r>
              <a:rPr lang="en-US" dirty="0"/>
              <a:t> </a:t>
            </a:r>
            <a:r>
              <a:rPr lang="en-US" dirty="0" err="1"/>
              <a:t>nimil</a:t>
            </a:r>
            <a:r>
              <a:rPr lang="en-US" dirty="0"/>
              <a:t> is </a:t>
            </a:r>
            <a:r>
              <a:rPr lang="en-US" dirty="0" err="1"/>
              <a:t>dolute</a:t>
            </a:r>
            <a:r>
              <a:rPr lang="en-US" dirty="0"/>
              <a:t> </a:t>
            </a:r>
            <a:r>
              <a:rPr lang="en-US" dirty="0" err="1"/>
              <a:t>sunt</a:t>
            </a:r>
            <a:r>
              <a:rPr lang="en-US" dirty="0"/>
              <a:t> alit id </a:t>
            </a:r>
            <a:r>
              <a:rPr lang="en-US" dirty="0" err="1"/>
              <a:t>magnatusamus</a:t>
            </a:r>
            <a:r>
              <a:rPr lang="en-US" dirty="0"/>
              <a:t> et </a:t>
            </a:r>
            <a:r>
              <a:rPr lang="en-US" dirty="0" err="1"/>
              <a:t>quam</a:t>
            </a:r>
            <a:r>
              <a:rPr lang="en-US" dirty="0"/>
              <a:t>, </a:t>
            </a:r>
            <a:r>
              <a:rPr lang="en-US" dirty="0" err="1"/>
              <a:t>omnis</a:t>
            </a:r>
            <a:r>
              <a:rPr lang="en-US" dirty="0"/>
              <a:t> qui </a:t>
            </a:r>
            <a:r>
              <a:rPr lang="en-US" dirty="0" err="1"/>
              <a:t>conse</a:t>
            </a:r>
            <a:r>
              <a:rPr lang="en-US" dirty="0"/>
              <a:t> </a:t>
            </a:r>
            <a:r>
              <a:rPr lang="en-US" dirty="0" err="1"/>
              <a:t>quisi</a:t>
            </a:r>
            <a:r>
              <a:rPr lang="en-US" dirty="0"/>
              <a:t> </a:t>
            </a:r>
            <a:r>
              <a:rPr lang="en-US" dirty="0" err="1"/>
              <a:t>aut</a:t>
            </a:r>
            <a:r>
              <a:rPr lang="en-US" dirty="0"/>
              <a:t> anis </a:t>
            </a:r>
            <a:r>
              <a:rPr lang="en-US" dirty="0" err="1"/>
              <a:t>excerione</a:t>
            </a:r>
            <a:r>
              <a:rPr lang="en-US" dirty="0"/>
              <a:t> </a:t>
            </a:r>
            <a:r>
              <a:rPr lang="en-US" dirty="0" err="1"/>
              <a:t>eum</a:t>
            </a:r>
            <a:r>
              <a:rPr lang="en-US" dirty="0"/>
              <a:t>.</a:t>
            </a:r>
          </a:p>
          <a:p>
            <a:pPr lvl="0"/>
            <a:endParaRPr lang="en-US" dirty="0"/>
          </a:p>
        </p:txBody>
      </p:sp>
      <p:sp>
        <p:nvSpPr>
          <p:cNvPr id="13" name="Text Placeholder 4">
            <a:extLst>
              <a:ext uri="{FF2B5EF4-FFF2-40B4-BE49-F238E27FC236}">
                <a16:creationId xmlns:a16="http://schemas.microsoft.com/office/drawing/2014/main" id="{E67B1BB2-660D-E148-A6EE-55FD142ABF71}"/>
              </a:ext>
            </a:extLst>
          </p:cNvPr>
          <p:cNvSpPr>
            <a:spLocks noGrp="1"/>
          </p:cNvSpPr>
          <p:nvPr>
            <p:ph type="body" sz="quarter" idx="10" hasCustomPrompt="1"/>
          </p:nvPr>
        </p:nvSpPr>
        <p:spPr>
          <a:xfrm>
            <a:off x="427511" y="331190"/>
            <a:ext cx="10382427" cy="407097"/>
          </a:xfrm>
          <a:prstGeom prst="rect">
            <a:avLst/>
          </a:prstGeom>
        </p:spPr>
        <p:txBody>
          <a:bodyPr/>
          <a:lstStyle>
            <a:lvl1pPr marL="0" indent="0">
              <a:lnSpc>
                <a:spcPct val="100000"/>
              </a:lnSpc>
              <a:buNone/>
              <a:defRPr sz="30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20" name="Text Placeholder 4">
            <a:extLst>
              <a:ext uri="{FF2B5EF4-FFF2-40B4-BE49-F238E27FC236}">
                <a16:creationId xmlns:a16="http://schemas.microsoft.com/office/drawing/2014/main" id="{2739A6D5-0DEE-DA49-9CB1-48D3360FC306}"/>
              </a:ext>
            </a:extLst>
          </p:cNvPr>
          <p:cNvSpPr>
            <a:spLocks noGrp="1"/>
          </p:cNvSpPr>
          <p:nvPr>
            <p:ph type="body" sz="quarter" idx="11" hasCustomPrompt="1"/>
          </p:nvPr>
        </p:nvSpPr>
        <p:spPr>
          <a:xfrm>
            <a:off x="442501" y="751401"/>
            <a:ext cx="10382427" cy="440318"/>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sp>
        <p:nvSpPr>
          <p:cNvPr id="9" name="Rectangle 8">
            <a:extLst>
              <a:ext uri="{FF2B5EF4-FFF2-40B4-BE49-F238E27FC236}">
                <a16:creationId xmlns:a16="http://schemas.microsoft.com/office/drawing/2014/main" id="{D35D78C4-7EE3-B7E2-0E2B-67CA9980C975}"/>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8BDB6E-E454-6585-DB7B-846C32CA6225}"/>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Text, logo&#10;&#10;Description automatically generated with medium confidence">
            <a:extLst>
              <a:ext uri="{FF2B5EF4-FFF2-40B4-BE49-F238E27FC236}">
                <a16:creationId xmlns:a16="http://schemas.microsoft.com/office/drawing/2014/main" id="{4C008AC3-6217-FA54-905D-3F94AE47611C}"/>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4072820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ED238C3E-378B-9A4D-BC39-006D2B017B8E}"/>
              </a:ext>
            </a:extLst>
          </p:cNvPr>
          <p:cNvSpPr>
            <a:spLocks noGrp="1"/>
          </p:cNvSpPr>
          <p:nvPr>
            <p:ph type="body" sz="quarter" idx="14" hasCustomPrompt="1"/>
          </p:nvPr>
        </p:nvSpPr>
        <p:spPr>
          <a:xfrm>
            <a:off x="1482295" y="2513743"/>
            <a:ext cx="9440069" cy="1830514"/>
          </a:xfrm>
          <a:prstGeom prst="rect">
            <a:avLst/>
          </a:prstGeom>
        </p:spPr>
        <p:txBody>
          <a:bodyPr/>
          <a:lstStyle>
            <a:lvl1pPr marL="285750" indent="-285750">
              <a:lnSpc>
                <a:spcPct val="100000"/>
              </a:lnSpc>
              <a:buClr>
                <a:schemeClr val="bg1">
                  <a:lumMod val="65000"/>
                </a:schemeClr>
              </a:buClr>
              <a:buFont typeface="Arial" panose="020B0604020202020204" pitchFamily="34" charset="0"/>
              <a:buChar char="•"/>
              <a:defRPr sz="1400" b="0" i="0">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Bullet font &amp; style</a:t>
            </a:r>
          </a:p>
          <a:p>
            <a:pPr lvl="0"/>
            <a:r>
              <a:rPr lang="en-US" dirty="0"/>
              <a:t>Bullet font &amp; style</a:t>
            </a:r>
          </a:p>
          <a:p>
            <a:pPr lvl="0"/>
            <a:r>
              <a:rPr lang="en-US" dirty="0"/>
              <a:t>Bullet font &amp; style</a:t>
            </a:r>
          </a:p>
          <a:p>
            <a:pPr lvl="0"/>
            <a:r>
              <a:rPr lang="en-US" dirty="0"/>
              <a:t>Bullet font &amp; style</a:t>
            </a:r>
          </a:p>
          <a:p>
            <a:pPr lvl="0"/>
            <a:r>
              <a:rPr lang="en-US" dirty="0"/>
              <a:t>Bullet font &amp; style</a:t>
            </a:r>
          </a:p>
        </p:txBody>
      </p:sp>
      <p:sp>
        <p:nvSpPr>
          <p:cNvPr id="22" name="Text Placeholder 4">
            <a:extLst>
              <a:ext uri="{FF2B5EF4-FFF2-40B4-BE49-F238E27FC236}">
                <a16:creationId xmlns:a16="http://schemas.microsoft.com/office/drawing/2014/main" id="{4DFCCEE5-FDE9-6343-AD3D-69929C473F32}"/>
              </a:ext>
            </a:extLst>
          </p:cNvPr>
          <p:cNvSpPr>
            <a:spLocks noGrp="1"/>
          </p:cNvSpPr>
          <p:nvPr>
            <p:ph type="body" sz="quarter" idx="12" hasCustomPrompt="1"/>
          </p:nvPr>
        </p:nvSpPr>
        <p:spPr>
          <a:xfrm>
            <a:off x="1482294" y="2095131"/>
            <a:ext cx="9440069" cy="418612"/>
          </a:xfrm>
          <a:prstGeom prst="rect">
            <a:avLst/>
          </a:prstGeom>
        </p:spPr>
        <p:txBody>
          <a:bodyPr/>
          <a:lstStyle>
            <a:lvl1pPr marL="0" indent="0">
              <a:lnSpc>
                <a:spcPct val="100000"/>
              </a:lnSpc>
              <a:buNone/>
              <a:defRPr sz="18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Subtitle</a:t>
            </a:r>
          </a:p>
        </p:txBody>
      </p:sp>
      <p:sp>
        <p:nvSpPr>
          <p:cNvPr id="19" name="Text Placeholder 4">
            <a:extLst>
              <a:ext uri="{FF2B5EF4-FFF2-40B4-BE49-F238E27FC236}">
                <a16:creationId xmlns:a16="http://schemas.microsoft.com/office/drawing/2014/main" id="{3BA43D8B-7DAF-B848-8B71-944C89C1F0F6}"/>
              </a:ext>
            </a:extLst>
          </p:cNvPr>
          <p:cNvSpPr>
            <a:spLocks noGrp="1"/>
          </p:cNvSpPr>
          <p:nvPr>
            <p:ph type="body" sz="quarter" idx="10" hasCustomPrompt="1"/>
          </p:nvPr>
        </p:nvSpPr>
        <p:spPr>
          <a:xfrm>
            <a:off x="427511" y="331190"/>
            <a:ext cx="10382427" cy="407097"/>
          </a:xfrm>
          <a:prstGeom prst="rect">
            <a:avLst/>
          </a:prstGeom>
        </p:spPr>
        <p:txBody>
          <a:bodyPr/>
          <a:lstStyle>
            <a:lvl1pPr marL="0" indent="0">
              <a:lnSpc>
                <a:spcPct val="100000"/>
              </a:lnSpc>
              <a:buNone/>
              <a:defRPr sz="3000" b="1" i="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HEADLINE</a:t>
            </a:r>
          </a:p>
        </p:txBody>
      </p:sp>
      <p:sp>
        <p:nvSpPr>
          <p:cNvPr id="23" name="Text Placeholder 4">
            <a:extLst>
              <a:ext uri="{FF2B5EF4-FFF2-40B4-BE49-F238E27FC236}">
                <a16:creationId xmlns:a16="http://schemas.microsoft.com/office/drawing/2014/main" id="{BBD1B11C-9EF3-864D-A5AD-5E531D2EF372}"/>
              </a:ext>
            </a:extLst>
          </p:cNvPr>
          <p:cNvSpPr>
            <a:spLocks noGrp="1"/>
          </p:cNvSpPr>
          <p:nvPr>
            <p:ph type="body" sz="quarter" idx="11" hasCustomPrompt="1"/>
          </p:nvPr>
        </p:nvSpPr>
        <p:spPr>
          <a:xfrm>
            <a:off x="442501" y="751401"/>
            <a:ext cx="10382427" cy="440318"/>
          </a:xfrm>
          <a:prstGeom prst="rect">
            <a:avLst/>
          </a:prstGeom>
        </p:spPr>
        <p:txBody>
          <a:bodyPr/>
          <a:lstStyle>
            <a:lvl1pPr marL="0" indent="0">
              <a:lnSpc>
                <a:spcPct val="100000"/>
              </a:lnSpc>
              <a:buNone/>
              <a:defRPr sz="2400" b="0" i="0">
                <a:solidFill>
                  <a:srgbClr val="23BDC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a:lnSpc>
                <a:spcPct val="150000"/>
              </a:lnSpc>
              <a:defRPr/>
            </a:lvl3pPr>
            <a:lvl4pPr>
              <a:lnSpc>
                <a:spcPct val="150000"/>
              </a:lnSpc>
              <a:defRPr/>
            </a:lvl4pPr>
            <a:lvl5pPr>
              <a:lnSpc>
                <a:spcPct val="150000"/>
              </a:lnSpc>
              <a:defRPr/>
            </a:lvl5pPr>
          </a:lstStyle>
          <a:p>
            <a:pPr lvl="0"/>
            <a:r>
              <a:rPr lang="en-US" dirty="0"/>
              <a:t>Sub headline</a:t>
            </a:r>
          </a:p>
        </p:txBody>
      </p:sp>
      <p:sp>
        <p:nvSpPr>
          <p:cNvPr id="9" name="Rectangle 8">
            <a:extLst>
              <a:ext uri="{FF2B5EF4-FFF2-40B4-BE49-F238E27FC236}">
                <a16:creationId xmlns:a16="http://schemas.microsoft.com/office/drawing/2014/main" id="{5FFB9C9F-CA81-F85E-CC19-D6BA73ECADE1}"/>
              </a:ext>
            </a:extLst>
          </p:cNvPr>
          <p:cNvSpPr/>
          <p:nvPr userDrawn="1"/>
        </p:nvSpPr>
        <p:spPr>
          <a:xfrm rot="10800000">
            <a:off x="0" y="6389159"/>
            <a:ext cx="12192000" cy="489003"/>
          </a:xfrm>
          <a:prstGeom prst="rect">
            <a:avLst/>
          </a:prstGeom>
          <a:solidFill>
            <a:srgbClr val="003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BD1351-CB47-C714-9B0E-D2BF4D506BDD}"/>
              </a:ext>
            </a:extLst>
          </p:cNvPr>
          <p:cNvSpPr txBox="1"/>
          <p:nvPr userDrawn="1"/>
        </p:nvSpPr>
        <p:spPr>
          <a:xfrm>
            <a:off x="10492113" y="6506703"/>
            <a:ext cx="1605516" cy="253916"/>
          </a:xfrm>
          <a:prstGeom prst="rect">
            <a:avLst/>
          </a:prstGeom>
          <a:noFill/>
        </p:spPr>
        <p:txBody>
          <a:bodyPr wrap="square" rtlCol="0">
            <a:spAutoFit/>
          </a:bodyPr>
          <a:lstStyle/>
          <a:p>
            <a:pPr algn="r"/>
            <a:fld id="{62F6FEDA-1411-2F45-9F05-172F4D123135}" type="slidenum">
              <a:rPr lang="en-US" sz="100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r"/>
              <a:t>‹#›</a:t>
            </a:fld>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Text, logo&#10;&#10;Description automatically generated with medium confidence">
            <a:extLst>
              <a:ext uri="{FF2B5EF4-FFF2-40B4-BE49-F238E27FC236}">
                <a16:creationId xmlns:a16="http://schemas.microsoft.com/office/drawing/2014/main" id="{97CEAAFD-21A6-58FE-BF67-563183020A7C}"/>
              </a:ext>
            </a:extLst>
          </p:cNvPr>
          <p:cNvPicPr>
            <a:picLocks noChangeAspect="1"/>
          </p:cNvPicPr>
          <p:nvPr userDrawn="1"/>
        </p:nvPicPr>
        <p:blipFill>
          <a:blip r:embed="rId2"/>
          <a:stretch>
            <a:fillRect/>
          </a:stretch>
        </p:blipFill>
        <p:spPr>
          <a:xfrm>
            <a:off x="54615" y="6381370"/>
            <a:ext cx="1317688" cy="489005"/>
          </a:xfrm>
          <a:prstGeom prst="rect">
            <a:avLst/>
          </a:prstGeom>
        </p:spPr>
      </p:pic>
    </p:spTree>
    <p:extLst>
      <p:ext uri="{BB962C8B-B14F-4D97-AF65-F5344CB8AC3E}">
        <p14:creationId xmlns:p14="http://schemas.microsoft.com/office/powerpoint/2010/main" val="1253695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275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51822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5D0F34-5A8A-4237-9F79-75F6B4350D8D}"/>
              </a:ext>
            </a:extLst>
          </p:cNvPr>
          <p:cNvSpPr txBox="1">
            <a:spLocks/>
          </p:cNvSpPr>
          <p:nvPr/>
        </p:nvSpPr>
        <p:spPr>
          <a:xfrm>
            <a:off x="4405015" y="202942"/>
            <a:ext cx="5966650" cy="219278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mn-lt"/>
                <a:ea typeface="Charter Roman" charset="0"/>
                <a:cs typeface="Charter Roman" charset="0"/>
              </a:rPr>
              <a:t>Text and Audio Classification Enabled Diagnosis for Treatment Applications by Natural Language Processing (NLP) and Deep Learning (DL)</a:t>
            </a:r>
            <a:endParaRPr lang="en-US" sz="2800" b="1" dirty="0">
              <a:solidFill>
                <a:srgbClr val="FDA31B"/>
              </a:solidFill>
              <a:latin typeface="+mn-lt"/>
              <a:ea typeface="Charter Roman" charset="0"/>
              <a:cs typeface="Charter Roman" charset="0"/>
            </a:endParaRPr>
          </a:p>
        </p:txBody>
      </p:sp>
      <p:sp>
        <p:nvSpPr>
          <p:cNvPr id="5" name="Subtitle 2">
            <a:extLst>
              <a:ext uri="{FF2B5EF4-FFF2-40B4-BE49-F238E27FC236}">
                <a16:creationId xmlns:a16="http://schemas.microsoft.com/office/drawing/2014/main" id="{7FA28609-0567-4BCD-B4B6-84863B70E0F6}"/>
              </a:ext>
            </a:extLst>
          </p:cNvPr>
          <p:cNvSpPr txBox="1">
            <a:spLocks/>
          </p:cNvSpPr>
          <p:nvPr/>
        </p:nvSpPr>
        <p:spPr>
          <a:xfrm>
            <a:off x="4405015" y="2773541"/>
            <a:ext cx="7482185" cy="219278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rPr>
              <a:t>HAMEEM M MAHDI</a:t>
            </a:r>
          </a:p>
          <a:p>
            <a:r>
              <a:rPr lang="en-US" dirty="0">
                <a:solidFill>
                  <a:schemeClr val="bg1"/>
                </a:solidFill>
              </a:rPr>
              <a:t>National University, School of Technology and Engineering</a:t>
            </a:r>
          </a:p>
          <a:p>
            <a:endParaRPr lang="en-US" dirty="0">
              <a:solidFill>
                <a:schemeClr val="bg1"/>
              </a:solidFill>
            </a:endParaRPr>
          </a:p>
          <a:p>
            <a:r>
              <a:rPr lang="en-US" dirty="0">
                <a:solidFill>
                  <a:schemeClr val="bg1"/>
                </a:solidFill>
              </a:rPr>
              <a:t>Dissertation Chair: Dr. Nabeel</a:t>
            </a:r>
          </a:p>
          <a:p>
            <a:r>
              <a:rPr lang="en-US" dirty="0">
                <a:solidFill>
                  <a:schemeClr val="bg1"/>
                </a:solidFill>
              </a:rPr>
              <a:t>Subject Matter Expert: Dr. </a:t>
            </a:r>
            <a:r>
              <a:rPr lang="en-US" dirty="0" err="1">
                <a:solidFill>
                  <a:schemeClr val="bg1"/>
                </a:solidFill>
              </a:rPr>
              <a:t>Tsapara</a:t>
            </a:r>
            <a:endParaRPr lang="en-US" dirty="0">
              <a:solidFill>
                <a:schemeClr val="bg1"/>
              </a:solidFill>
            </a:endParaRPr>
          </a:p>
          <a:p>
            <a:r>
              <a:rPr lang="en-US" dirty="0">
                <a:solidFill>
                  <a:schemeClr val="bg1"/>
                </a:solidFill>
              </a:rPr>
              <a:t>Academic reader: Dr. Al-Najada</a:t>
            </a:r>
          </a:p>
        </p:txBody>
      </p:sp>
    </p:spTree>
    <p:extLst>
      <p:ext uri="{BB962C8B-B14F-4D97-AF65-F5344CB8AC3E}">
        <p14:creationId xmlns:p14="http://schemas.microsoft.com/office/powerpoint/2010/main" val="1364591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DD3157-830E-496A-AADA-009628BB5BB0}"/>
              </a:ext>
            </a:extLst>
          </p:cNvPr>
          <p:cNvSpPr txBox="1"/>
          <p:nvPr/>
        </p:nvSpPr>
        <p:spPr>
          <a:xfrm>
            <a:off x="2808308" y="322590"/>
            <a:ext cx="7164367" cy="630942"/>
          </a:xfrm>
          <a:prstGeom prst="rect">
            <a:avLst/>
          </a:prstGeom>
          <a:noFill/>
        </p:spPr>
        <p:txBody>
          <a:bodyPr wrap="square" rtlCol="0">
            <a:spAutoFit/>
          </a:bodyPr>
          <a:lstStyle/>
          <a:p>
            <a:r>
              <a:rPr lang="en-US" sz="3500" b="1" dirty="0">
                <a:solidFill>
                  <a:srgbClr val="003A92"/>
                </a:solidFill>
                <a:latin typeface="+mj-lt"/>
                <a:ea typeface="Charter Roman" charset="0"/>
                <a:cs typeface="Charter Roman" charset="0"/>
              </a:rPr>
              <a:t>MATERIALS &amp; INSTRUMENTATION</a:t>
            </a:r>
          </a:p>
        </p:txBody>
      </p:sp>
      <p:pic>
        <p:nvPicPr>
          <p:cNvPr id="3" name="Picture 2" descr="A diagram of a process&#10;&#10;AI-generated content may be incorrect.">
            <a:extLst>
              <a:ext uri="{FF2B5EF4-FFF2-40B4-BE49-F238E27FC236}">
                <a16:creationId xmlns:a16="http://schemas.microsoft.com/office/drawing/2014/main" id="{FFB7307B-087B-8DC2-66CE-22A8539A4A27}"/>
              </a:ext>
            </a:extLst>
          </p:cNvPr>
          <p:cNvPicPr>
            <a:picLocks noChangeAspect="1"/>
          </p:cNvPicPr>
          <p:nvPr/>
        </p:nvPicPr>
        <p:blipFill>
          <a:blip r:embed="rId3"/>
          <a:stretch>
            <a:fillRect/>
          </a:stretch>
        </p:blipFill>
        <p:spPr>
          <a:xfrm>
            <a:off x="649704" y="1081087"/>
            <a:ext cx="10792327" cy="5129932"/>
          </a:xfrm>
          <a:prstGeom prst="rect">
            <a:avLst/>
          </a:prstGeom>
        </p:spPr>
      </p:pic>
    </p:spTree>
    <p:extLst>
      <p:ext uri="{BB962C8B-B14F-4D97-AF65-F5344CB8AC3E}">
        <p14:creationId xmlns:p14="http://schemas.microsoft.com/office/powerpoint/2010/main" val="3076598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FD26E9-6C08-4B5C-818D-A1D03AD21EDF}"/>
              </a:ext>
            </a:extLst>
          </p:cNvPr>
          <p:cNvSpPr txBox="1"/>
          <p:nvPr/>
        </p:nvSpPr>
        <p:spPr>
          <a:xfrm>
            <a:off x="1545084" y="0"/>
            <a:ext cx="9669015" cy="630942"/>
          </a:xfrm>
          <a:prstGeom prst="rect">
            <a:avLst/>
          </a:prstGeom>
          <a:noFill/>
        </p:spPr>
        <p:txBody>
          <a:bodyPr wrap="square" rtlCol="0">
            <a:spAutoFit/>
          </a:bodyPr>
          <a:lstStyle/>
          <a:p>
            <a:pPr algn="ctr"/>
            <a:r>
              <a:rPr lang="en-US" sz="3500" b="1" dirty="0">
                <a:solidFill>
                  <a:srgbClr val="003A92"/>
                </a:solidFill>
                <a:latin typeface="+mj-lt"/>
                <a:ea typeface="Charter Roman" charset="0"/>
                <a:cs typeface="Charter Roman" charset="0"/>
              </a:rPr>
              <a:t>OPERATIONAL DEFINITIONS OF VARIABLES</a:t>
            </a:r>
          </a:p>
        </p:txBody>
      </p:sp>
      <p:pic>
        <p:nvPicPr>
          <p:cNvPr id="7" name="Picture 6" descr="A diagram of a multicolored box&#10;&#10;AI-generated content may be incorrect.">
            <a:extLst>
              <a:ext uri="{FF2B5EF4-FFF2-40B4-BE49-F238E27FC236}">
                <a16:creationId xmlns:a16="http://schemas.microsoft.com/office/drawing/2014/main" id="{7ED20401-5807-1364-ABDC-9B8151BA173F}"/>
              </a:ext>
            </a:extLst>
          </p:cNvPr>
          <p:cNvPicPr>
            <a:picLocks noChangeAspect="1"/>
          </p:cNvPicPr>
          <p:nvPr/>
        </p:nvPicPr>
        <p:blipFill>
          <a:blip r:embed="rId3"/>
          <a:stretch>
            <a:fillRect/>
          </a:stretch>
        </p:blipFill>
        <p:spPr>
          <a:xfrm>
            <a:off x="673100" y="630943"/>
            <a:ext cx="10540999" cy="5731758"/>
          </a:xfrm>
          <a:prstGeom prst="rect">
            <a:avLst/>
          </a:prstGeom>
        </p:spPr>
      </p:pic>
    </p:spTree>
    <p:extLst>
      <p:ext uri="{BB962C8B-B14F-4D97-AF65-F5344CB8AC3E}">
        <p14:creationId xmlns:p14="http://schemas.microsoft.com/office/powerpoint/2010/main" val="96195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C39FF2-D950-4FF9-98AC-B539C537C570}"/>
              </a:ext>
            </a:extLst>
          </p:cNvPr>
          <p:cNvSpPr txBox="1"/>
          <p:nvPr/>
        </p:nvSpPr>
        <p:spPr>
          <a:xfrm>
            <a:off x="621614" y="494040"/>
            <a:ext cx="11166433" cy="630942"/>
          </a:xfrm>
          <a:prstGeom prst="rect">
            <a:avLst/>
          </a:prstGeom>
          <a:noFill/>
        </p:spPr>
        <p:txBody>
          <a:bodyPr wrap="square" rtlCol="0">
            <a:spAutoFit/>
          </a:bodyPr>
          <a:lstStyle/>
          <a:p>
            <a:r>
              <a:rPr lang="en-US" sz="3500" b="1" dirty="0">
                <a:solidFill>
                  <a:srgbClr val="003A92"/>
                </a:solidFill>
                <a:latin typeface="+mj-lt"/>
                <a:ea typeface="Charter Roman" charset="0"/>
                <a:cs typeface="Charter Roman" charset="0"/>
              </a:rPr>
              <a:t>STUDY PROCEDURES</a:t>
            </a:r>
          </a:p>
        </p:txBody>
      </p:sp>
      <p:sp>
        <p:nvSpPr>
          <p:cNvPr id="3" name="Text Placeholder 2">
            <a:extLst>
              <a:ext uri="{FF2B5EF4-FFF2-40B4-BE49-F238E27FC236}">
                <a16:creationId xmlns:a16="http://schemas.microsoft.com/office/drawing/2014/main" id="{34F60F94-39E3-472E-8251-95A28C6980E9}"/>
              </a:ext>
            </a:extLst>
          </p:cNvPr>
          <p:cNvSpPr txBox="1">
            <a:spLocks/>
          </p:cNvSpPr>
          <p:nvPr/>
        </p:nvSpPr>
        <p:spPr>
          <a:xfrm>
            <a:off x="621615" y="1222346"/>
            <a:ext cx="3826560" cy="2654330"/>
          </a:xfrm>
          <a:prstGeom prst="rect">
            <a:avLst/>
          </a:prstGeom>
        </p:spPr>
        <p:txBody>
          <a:bodyPr vert="horz" lIns="91440" tIns="45720" rIns="91440" bIns="45720" rtlCol="0">
            <a:normAutofit/>
          </a:bodyPr>
          <a:lstStyle>
            <a:lvl1pPr marL="228600" indent="-228600" algn="l" defTabSz="457200" rtl="0" eaLnBrk="1" latinLnBrk="0" hangingPunct="1">
              <a:spcBef>
                <a:spcPct val="20000"/>
              </a:spcBef>
              <a:buFont typeface="Wingdings" panose="05000000000000000000" pitchFamily="2" charset="2"/>
              <a:buChar char="§"/>
              <a:defRPr sz="3600" kern="1200">
                <a:solidFill>
                  <a:schemeClr val="tx1">
                    <a:lumMod val="85000"/>
                    <a:lumOff val="15000"/>
                  </a:schemeClr>
                </a:solidFill>
                <a:latin typeface="+mn-lt"/>
                <a:ea typeface="+mn-ea"/>
                <a:cs typeface="+mn-cs"/>
              </a:defRPr>
            </a:lvl1pPr>
            <a:lvl2pPr marL="571500" indent="-280988" algn="l" defTabSz="457200" rtl="0" eaLnBrk="1" latinLnBrk="0" hangingPunct="1">
              <a:spcBef>
                <a:spcPct val="20000"/>
              </a:spcBef>
              <a:buFont typeface="Wingdings 3" panose="05040102010807070707" pitchFamily="18" charset="2"/>
              <a:buChar char="&quot;"/>
              <a:defRPr sz="3200" kern="1200">
                <a:solidFill>
                  <a:schemeClr val="tx1">
                    <a:lumMod val="85000"/>
                    <a:lumOff val="15000"/>
                  </a:schemeClr>
                </a:solidFill>
                <a:latin typeface="+mn-lt"/>
                <a:ea typeface="+mn-ea"/>
                <a:cs typeface="+mn-cs"/>
              </a:defRPr>
            </a:lvl2pPr>
            <a:lvl3pPr marL="862013" indent="-176213" algn="l" defTabSz="457200" rtl="0" eaLnBrk="1" latinLnBrk="0" hangingPunct="1">
              <a:spcBef>
                <a:spcPct val="20000"/>
              </a:spcBef>
              <a:buFont typeface="Calibri" panose="020F0502020204030204" pitchFamily="34" charset="0"/>
              <a:buChar char="▪"/>
              <a:defRPr sz="2800" kern="1200">
                <a:solidFill>
                  <a:schemeClr val="tx1">
                    <a:lumMod val="85000"/>
                    <a:lumOff val="15000"/>
                  </a:schemeClr>
                </a:solidFill>
                <a:latin typeface="+mn-lt"/>
                <a:ea typeface="+mn-ea"/>
                <a:cs typeface="+mn-cs"/>
              </a:defRPr>
            </a:lvl3pPr>
            <a:lvl4pPr marL="1204913"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1485900" indent="-166688"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None/>
              <a:tabLst/>
              <a:defRPr/>
            </a:pPr>
            <a:r>
              <a:rPr kumimoji="0" lang="en-US" sz="1800" b="0" i="0" u="none" strike="noStrike" kern="1200" cap="none" spc="0" normalizeH="0" baseline="0" noProof="0" dirty="0">
                <a:ln>
                  <a:noFill/>
                </a:ln>
                <a:solidFill>
                  <a:sysClr val="windowText" lastClr="000000">
                    <a:lumMod val="85000"/>
                    <a:lumOff val="15000"/>
                  </a:sysClr>
                </a:solidFill>
                <a:effectLst/>
                <a:uLnTx/>
                <a:uFillTx/>
                <a:ea typeface="+mn-ea"/>
                <a:cs typeface="+mn-cs"/>
              </a:rPr>
              <a:t>Systematic literature review process:</a:t>
            </a:r>
          </a:p>
          <a:p>
            <a:pPr marL="0" marR="0" lvl="0" indent="0" algn="l" defTabSz="457200" rtl="0" eaLnBrk="1" fontAlgn="auto" latinLnBrk="0" hangingPunct="1">
              <a:lnSpc>
                <a:spcPct val="100000"/>
              </a:lnSpc>
              <a:spcBef>
                <a:spcPct val="20000"/>
              </a:spcBef>
              <a:spcAft>
                <a:spcPts val="0"/>
              </a:spcAft>
              <a:buClrTx/>
              <a:buSzTx/>
              <a:buNone/>
              <a:tabLst/>
              <a:defRPr/>
            </a:pPr>
            <a:endParaRPr kumimoji="0" lang="en-US" sz="1800" b="0" i="0" u="none" strike="noStrike" kern="1200" cap="none" spc="0" normalizeH="0" baseline="0" noProof="0" dirty="0">
              <a:ln>
                <a:noFill/>
              </a:ln>
              <a:solidFill>
                <a:sysClr val="windowText" lastClr="000000">
                  <a:lumMod val="85000"/>
                  <a:lumOff val="15000"/>
                </a:sysClr>
              </a:solidFill>
              <a:effectLst/>
              <a:uLnTx/>
              <a:uFillTx/>
              <a:ea typeface="+mn-ea"/>
              <a:cs typeface="+mn-cs"/>
            </a:endParaRPr>
          </a:p>
          <a:p>
            <a:pPr marL="514350" marR="0" lvl="0" indent="-51435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1800" b="0" i="0" u="none" strike="noStrike" kern="1200" cap="none" spc="0" normalizeH="0" baseline="0" noProof="0" dirty="0">
                <a:ln>
                  <a:noFill/>
                </a:ln>
                <a:solidFill>
                  <a:sysClr val="windowText" lastClr="000000">
                    <a:lumMod val="85000"/>
                    <a:lumOff val="15000"/>
                  </a:sysClr>
                </a:solidFill>
                <a:effectLst/>
                <a:uLnTx/>
                <a:uFillTx/>
                <a:ea typeface="+mn-ea"/>
                <a:cs typeface="+mn-cs"/>
              </a:rPr>
              <a:t>Database selection</a:t>
            </a:r>
          </a:p>
          <a:p>
            <a:pPr marL="514350" marR="0" lvl="0" indent="-51435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1800" b="0" i="0" u="none" strike="noStrike" kern="1200" cap="none" spc="0" normalizeH="0" baseline="0" noProof="0" dirty="0">
                <a:ln>
                  <a:noFill/>
                </a:ln>
                <a:solidFill>
                  <a:sysClr val="windowText" lastClr="000000">
                    <a:lumMod val="85000"/>
                    <a:lumOff val="15000"/>
                  </a:sysClr>
                </a:solidFill>
                <a:effectLst/>
                <a:uLnTx/>
                <a:uFillTx/>
                <a:ea typeface="+mn-ea"/>
                <a:cs typeface="+mn-cs"/>
              </a:rPr>
              <a:t>Search key identification</a:t>
            </a:r>
          </a:p>
          <a:p>
            <a:pPr marL="514350" marR="0" lvl="0" indent="-51435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1800" b="0" i="0" u="none" strike="noStrike" kern="1200" cap="none" spc="0" normalizeH="0" baseline="0" noProof="0" dirty="0">
                <a:ln>
                  <a:noFill/>
                </a:ln>
                <a:solidFill>
                  <a:sysClr val="windowText" lastClr="000000">
                    <a:lumMod val="85000"/>
                    <a:lumOff val="15000"/>
                  </a:sysClr>
                </a:solidFill>
                <a:effectLst/>
                <a:uLnTx/>
                <a:uFillTx/>
                <a:ea typeface="+mn-ea"/>
                <a:cs typeface="+mn-cs"/>
              </a:rPr>
              <a:t>Data collection</a:t>
            </a:r>
          </a:p>
          <a:p>
            <a:pPr marL="514350" marR="0" lvl="0" indent="-51435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1800" b="0" i="0" u="none" strike="noStrike" kern="1200" cap="none" spc="0" normalizeH="0" baseline="0" noProof="0" dirty="0">
                <a:ln>
                  <a:noFill/>
                </a:ln>
                <a:solidFill>
                  <a:sysClr val="windowText" lastClr="000000">
                    <a:lumMod val="85000"/>
                    <a:lumOff val="15000"/>
                  </a:sysClr>
                </a:solidFill>
                <a:effectLst/>
                <a:uLnTx/>
                <a:uFillTx/>
                <a:ea typeface="+mn-ea"/>
                <a:cs typeface="+mn-cs"/>
              </a:rPr>
              <a:t>Analysis implementation</a:t>
            </a:r>
          </a:p>
          <a:p>
            <a:pPr marL="514350" marR="0" lvl="0" indent="-51435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1800" b="0" i="0" u="none" strike="noStrike" kern="1200" cap="none" spc="0" normalizeH="0" baseline="0" noProof="0" dirty="0">
                <a:ln>
                  <a:noFill/>
                </a:ln>
                <a:solidFill>
                  <a:sysClr val="windowText" lastClr="000000">
                    <a:lumMod val="85000"/>
                    <a:lumOff val="15000"/>
                  </a:sysClr>
                </a:solidFill>
                <a:effectLst/>
                <a:uLnTx/>
                <a:uFillTx/>
                <a:ea typeface="+mn-ea"/>
                <a:cs typeface="+mn-cs"/>
              </a:rPr>
              <a:t>Results validation</a:t>
            </a:r>
          </a:p>
        </p:txBody>
      </p:sp>
      <p:pic>
        <p:nvPicPr>
          <p:cNvPr id="6" name="Picture 5" descr="A diagram of a machine learning&#10;&#10;AI-generated content may be incorrect.">
            <a:extLst>
              <a:ext uri="{FF2B5EF4-FFF2-40B4-BE49-F238E27FC236}">
                <a16:creationId xmlns:a16="http://schemas.microsoft.com/office/drawing/2014/main" id="{66FC08B8-CEDC-3743-0038-401E9715E87B}"/>
              </a:ext>
            </a:extLst>
          </p:cNvPr>
          <p:cNvPicPr>
            <a:picLocks noChangeAspect="1"/>
          </p:cNvPicPr>
          <p:nvPr/>
        </p:nvPicPr>
        <p:blipFill>
          <a:blip r:embed="rId3"/>
          <a:stretch>
            <a:fillRect/>
          </a:stretch>
        </p:blipFill>
        <p:spPr>
          <a:xfrm>
            <a:off x="4448175" y="1131377"/>
            <a:ext cx="7566991" cy="5232583"/>
          </a:xfrm>
          <a:prstGeom prst="rect">
            <a:avLst/>
          </a:prstGeom>
        </p:spPr>
      </p:pic>
    </p:spTree>
    <p:extLst>
      <p:ext uri="{BB962C8B-B14F-4D97-AF65-F5344CB8AC3E}">
        <p14:creationId xmlns:p14="http://schemas.microsoft.com/office/powerpoint/2010/main" val="321393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3E6D70-21B5-2AE3-7171-92585DCD1511}"/>
              </a:ext>
            </a:extLst>
          </p:cNvPr>
          <p:cNvSpPr/>
          <p:nvPr/>
        </p:nvSpPr>
        <p:spPr>
          <a:xfrm>
            <a:off x="3352801" y="797984"/>
            <a:ext cx="2743200"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Preprocess the Data</a:t>
            </a:r>
          </a:p>
        </p:txBody>
      </p:sp>
      <p:sp>
        <p:nvSpPr>
          <p:cNvPr id="5" name="Flowchart: Magnetic Disk 4">
            <a:extLst>
              <a:ext uri="{FF2B5EF4-FFF2-40B4-BE49-F238E27FC236}">
                <a16:creationId xmlns:a16="http://schemas.microsoft.com/office/drawing/2014/main" id="{D8C3B1F5-41F0-F439-5CEF-BE8F396D6029}"/>
              </a:ext>
            </a:extLst>
          </p:cNvPr>
          <p:cNvSpPr/>
          <p:nvPr/>
        </p:nvSpPr>
        <p:spPr>
          <a:xfrm>
            <a:off x="266704" y="146083"/>
            <a:ext cx="2133600" cy="121920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Selection And Collection</a:t>
            </a:r>
          </a:p>
        </p:txBody>
      </p:sp>
      <p:sp>
        <p:nvSpPr>
          <p:cNvPr id="7" name="Rectangle 6">
            <a:extLst>
              <a:ext uri="{FF2B5EF4-FFF2-40B4-BE49-F238E27FC236}">
                <a16:creationId xmlns:a16="http://schemas.microsoft.com/office/drawing/2014/main" id="{90FDEF58-9761-8EAB-D93A-B8FC20C2FC39}"/>
              </a:ext>
            </a:extLst>
          </p:cNvPr>
          <p:cNvSpPr/>
          <p:nvPr/>
        </p:nvSpPr>
        <p:spPr>
          <a:xfrm>
            <a:off x="6533399" y="790222"/>
            <a:ext cx="1371600" cy="7185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Text Cleaning</a:t>
            </a:r>
          </a:p>
        </p:txBody>
      </p:sp>
      <p:sp>
        <p:nvSpPr>
          <p:cNvPr id="8" name="Rectangle 7">
            <a:extLst>
              <a:ext uri="{FF2B5EF4-FFF2-40B4-BE49-F238E27FC236}">
                <a16:creationId xmlns:a16="http://schemas.microsoft.com/office/drawing/2014/main" id="{5C596231-615C-87B2-A691-095D21B24235}"/>
              </a:ext>
            </a:extLst>
          </p:cNvPr>
          <p:cNvSpPr/>
          <p:nvPr/>
        </p:nvSpPr>
        <p:spPr>
          <a:xfrm>
            <a:off x="9997877" y="2155054"/>
            <a:ext cx="1920240"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sp>
        <p:nvSpPr>
          <p:cNvPr id="9" name="Rectangle 8">
            <a:extLst>
              <a:ext uri="{FF2B5EF4-FFF2-40B4-BE49-F238E27FC236}">
                <a16:creationId xmlns:a16="http://schemas.microsoft.com/office/drawing/2014/main" id="{3E5E4BD2-1A66-BE51-289F-B5E7114F12CD}"/>
              </a:ext>
            </a:extLst>
          </p:cNvPr>
          <p:cNvSpPr/>
          <p:nvPr/>
        </p:nvSpPr>
        <p:spPr>
          <a:xfrm>
            <a:off x="3954342" y="1821677"/>
            <a:ext cx="1593019" cy="14682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Multimodal: Feature Concatenation</a:t>
            </a:r>
          </a:p>
        </p:txBody>
      </p:sp>
      <p:sp>
        <p:nvSpPr>
          <p:cNvPr id="10" name="Rectangle 9">
            <a:extLst>
              <a:ext uri="{FF2B5EF4-FFF2-40B4-BE49-F238E27FC236}">
                <a16:creationId xmlns:a16="http://schemas.microsoft.com/office/drawing/2014/main" id="{4CEF7186-C2E8-3DDC-6666-9EE2852B720C}"/>
              </a:ext>
            </a:extLst>
          </p:cNvPr>
          <p:cNvSpPr/>
          <p:nvPr/>
        </p:nvSpPr>
        <p:spPr>
          <a:xfrm>
            <a:off x="6096000" y="2083300"/>
            <a:ext cx="1371600" cy="795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Audio: MFCC extraction (13 coefficients + statistics)</a:t>
            </a:r>
            <a:endParaRPr lang="en-US" sz="1200" dirty="0"/>
          </a:p>
        </p:txBody>
      </p:sp>
      <p:sp>
        <p:nvSpPr>
          <p:cNvPr id="11" name="Rectangle 10">
            <a:extLst>
              <a:ext uri="{FF2B5EF4-FFF2-40B4-BE49-F238E27FC236}">
                <a16:creationId xmlns:a16="http://schemas.microsoft.com/office/drawing/2014/main" id="{5C358B0D-17EC-4D41-8542-340EB832D6A4}"/>
              </a:ext>
            </a:extLst>
          </p:cNvPr>
          <p:cNvSpPr/>
          <p:nvPr/>
        </p:nvSpPr>
        <p:spPr>
          <a:xfrm>
            <a:off x="1896941" y="2192660"/>
            <a:ext cx="1714501"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Split</a:t>
            </a:r>
          </a:p>
        </p:txBody>
      </p:sp>
      <p:sp>
        <p:nvSpPr>
          <p:cNvPr id="12" name="Rectangle 11">
            <a:extLst>
              <a:ext uri="{FF2B5EF4-FFF2-40B4-BE49-F238E27FC236}">
                <a16:creationId xmlns:a16="http://schemas.microsoft.com/office/drawing/2014/main" id="{A365F5F2-161A-44F6-2EE1-B430AC5CB892}"/>
              </a:ext>
            </a:extLst>
          </p:cNvPr>
          <p:cNvSpPr/>
          <p:nvPr/>
        </p:nvSpPr>
        <p:spPr>
          <a:xfrm>
            <a:off x="8237657" y="2077712"/>
            <a:ext cx="1280160" cy="8007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Text: TF-IDF Vectorization (max 128 features)</a:t>
            </a:r>
          </a:p>
        </p:txBody>
      </p:sp>
      <p:sp>
        <p:nvSpPr>
          <p:cNvPr id="13" name="Rectangle 12">
            <a:extLst>
              <a:ext uri="{FF2B5EF4-FFF2-40B4-BE49-F238E27FC236}">
                <a16:creationId xmlns:a16="http://schemas.microsoft.com/office/drawing/2014/main" id="{AD03618F-DEB0-4606-7ABA-7BD5EF9C02F2}"/>
              </a:ext>
            </a:extLst>
          </p:cNvPr>
          <p:cNvSpPr/>
          <p:nvPr/>
        </p:nvSpPr>
        <p:spPr>
          <a:xfrm>
            <a:off x="606341" y="2617721"/>
            <a:ext cx="1074507"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Validation Set (15%)</a:t>
            </a:r>
          </a:p>
        </p:txBody>
      </p:sp>
      <p:sp>
        <p:nvSpPr>
          <p:cNvPr id="14" name="Rectangle 13">
            <a:extLst>
              <a:ext uri="{FF2B5EF4-FFF2-40B4-BE49-F238E27FC236}">
                <a16:creationId xmlns:a16="http://schemas.microsoft.com/office/drawing/2014/main" id="{FF594FFD-885E-9840-B58A-CC37ACA0C2AD}"/>
              </a:ext>
            </a:extLst>
          </p:cNvPr>
          <p:cNvSpPr/>
          <p:nvPr/>
        </p:nvSpPr>
        <p:spPr>
          <a:xfrm>
            <a:off x="456761" y="1819214"/>
            <a:ext cx="1066584"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Training Set (70%)</a:t>
            </a:r>
          </a:p>
        </p:txBody>
      </p:sp>
      <p:sp>
        <p:nvSpPr>
          <p:cNvPr id="16" name="TextBox 15">
            <a:extLst>
              <a:ext uri="{FF2B5EF4-FFF2-40B4-BE49-F238E27FC236}">
                <a16:creationId xmlns:a16="http://schemas.microsoft.com/office/drawing/2014/main" id="{88FF4BC6-5BCF-B0CA-4EF0-FAD68831731E}"/>
              </a:ext>
            </a:extLst>
          </p:cNvPr>
          <p:cNvSpPr txBox="1"/>
          <p:nvPr/>
        </p:nvSpPr>
        <p:spPr>
          <a:xfrm>
            <a:off x="4600090" y="90281"/>
            <a:ext cx="3517900" cy="646331"/>
          </a:xfrm>
          <a:prstGeom prst="rect">
            <a:avLst/>
          </a:prstGeom>
          <a:noFill/>
        </p:spPr>
        <p:txBody>
          <a:bodyPr wrap="square">
            <a:spAutoFit/>
          </a:bodyPr>
          <a:lstStyle/>
          <a:p>
            <a:r>
              <a:rPr lang="en-US" sz="3600" b="1" dirty="0">
                <a:solidFill>
                  <a:srgbClr val="003A92"/>
                </a:solidFill>
                <a:latin typeface="+mj-lt"/>
                <a:ea typeface="Charter Roman" charset="0"/>
                <a:cs typeface="Charter Roman" charset="0"/>
              </a:rPr>
              <a:t>DATA ANALYSIS</a:t>
            </a:r>
          </a:p>
        </p:txBody>
      </p:sp>
      <p:sp>
        <p:nvSpPr>
          <p:cNvPr id="17" name="Rectangle 16">
            <a:extLst>
              <a:ext uri="{FF2B5EF4-FFF2-40B4-BE49-F238E27FC236}">
                <a16:creationId xmlns:a16="http://schemas.microsoft.com/office/drawing/2014/main" id="{BF09245F-7365-AB81-B545-EA3DC53280DC}"/>
              </a:ext>
            </a:extLst>
          </p:cNvPr>
          <p:cNvSpPr/>
          <p:nvPr/>
        </p:nvSpPr>
        <p:spPr>
          <a:xfrm>
            <a:off x="1164533" y="3429000"/>
            <a:ext cx="1091218"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Test Set (15%)</a:t>
            </a:r>
          </a:p>
        </p:txBody>
      </p:sp>
      <p:cxnSp>
        <p:nvCxnSpPr>
          <p:cNvPr id="69" name="Connector: Elbow 68">
            <a:extLst>
              <a:ext uri="{FF2B5EF4-FFF2-40B4-BE49-F238E27FC236}">
                <a16:creationId xmlns:a16="http://schemas.microsoft.com/office/drawing/2014/main" id="{FEABD6E8-4E8E-60D8-11F6-39CEF415CA45}"/>
              </a:ext>
            </a:extLst>
          </p:cNvPr>
          <p:cNvCxnSpPr>
            <a:cxnSpLocks/>
            <a:stCxn id="10" idx="1"/>
            <a:endCxn id="9" idx="0"/>
          </p:cNvCxnSpPr>
          <p:nvPr/>
        </p:nvCxnSpPr>
        <p:spPr>
          <a:xfrm rot="10800000">
            <a:off x="4750852" y="1821678"/>
            <a:ext cx="1345148" cy="659203"/>
          </a:xfrm>
          <a:prstGeom prst="bentConnector4">
            <a:avLst>
              <a:gd name="adj1" fmla="val 20393"/>
              <a:gd name="adj2" fmla="val 134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A5757DAE-C083-A5BA-C340-F566085B4BB0}"/>
              </a:ext>
            </a:extLst>
          </p:cNvPr>
          <p:cNvCxnSpPr>
            <a:cxnSpLocks/>
            <a:stCxn id="8" idx="1"/>
          </p:cNvCxnSpPr>
          <p:nvPr/>
        </p:nvCxnSpPr>
        <p:spPr>
          <a:xfrm rot="10800000">
            <a:off x="9506177" y="2475092"/>
            <a:ext cx="491701" cy="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2609CAEF-DC8B-843F-36CF-0D5172394F8F}"/>
              </a:ext>
            </a:extLst>
          </p:cNvPr>
          <p:cNvCxnSpPr>
            <a:cxnSpLocks/>
            <a:stCxn id="12" idx="1"/>
            <a:endCxn id="10" idx="3"/>
          </p:cNvCxnSpPr>
          <p:nvPr/>
        </p:nvCxnSpPr>
        <p:spPr>
          <a:xfrm rot="10800000" flipV="1">
            <a:off x="7467601" y="2478086"/>
            <a:ext cx="770057" cy="27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6E85A06F-4B05-BEBE-72E7-A56A39B78ADB}"/>
              </a:ext>
            </a:extLst>
          </p:cNvPr>
          <p:cNvCxnSpPr>
            <a:cxnSpLocks/>
          </p:cNvCxnSpPr>
          <p:nvPr/>
        </p:nvCxnSpPr>
        <p:spPr>
          <a:xfrm>
            <a:off x="7886090" y="1149498"/>
            <a:ext cx="6541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5773E1F7-2C09-F114-8280-CBFEEF444781}"/>
              </a:ext>
            </a:extLst>
          </p:cNvPr>
          <p:cNvCxnSpPr>
            <a:cxnSpLocks/>
            <a:stCxn id="38" idx="2"/>
            <a:endCxn id="8" idx="0"/>
          </p:cNvCxnSpPr>
          <p:nvPr/>
        </p:nvCxnSpPr>
        <p:spPr>
          <a:xfrm rot="5400000">
            <a:off x="10825374" y="1678075"/>
            <a:ext cx="609602" cy="3443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4EB6B23-457D-6091-940D-2B203F29839A}"/>
              </a:ext>
            </a:extLst>
          </p:cNvPr>
          <p:cNvCxnSpPr>
            <a:cxnSpLocks/>
          </p:cNvCxnSpPr>
          <p:nvPr/>
        </p:nvCxnSpPr>
        <p:spPr>
          <a:xfrm flipV="1">
            <a:off x="6096000" y="1138090"/>
            <a:ext cx="437398" cy="27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792C09F-C0E3-EAF2-7730-97E80A04C08C}"/>
              </a:ext>
            </a:extLst>
          </p:cNvPr>
          <p:cNvSpPr/>
          <p:nvPr/>
        </p:nvSpPr>
        <p:spPr>
          <a:xfrm>
            <a:off x="8571890" y="781608"/>
            <a:ext cx="1371600" cy="76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Audio Feature Extraction (MFCCs)</a:t>
            </a:r>
          </a:p>
        </p:txBody>
      </p:sp>
      <p:sp>
        <p:nvSpPr>
          <p:cNvPr id="38" name="Rectangle 37">
            <a:extLst>
              <a:ext uri="{FF2B5EF4-FFF2-40B4-BE49-F238E27FC236}">
                <a16:creationId xmlns:a16="http://schemas.microsoft.com/office/drawing/2014/main" id="{3F642B9A-948F-B8BB-5926-77E6ED37ACB6}"/>
              </a:ext>
            </a:extLst>
          </p:cNvPr>
          <p:cNvSpPr/>
          <p:nvPr/>
        </p:nvSpPr>
        <p:spPr>
          <a:xfrm>
            <a:off x="10465740" y="782808"/>
            <a:ext cx="1673225" cy="7626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Handle Missing Values/Outliers</a:t>
            </a:r>
          </a:p>
        </p:txBody>
      </p:sp>
      <p:cxnSp>
        <p:nvCxnSpPr>
          <p:cNvPr id="40" name="Connector: Elbow 39">
            <a:extLst>
              <a:ext uri="{FF2B5EF4-FFF2-40B4-BE49-F238E27FC236}">
                <a16:creationId xmlns:a16="http://schemas.microsoft.com/office/drawing/2014/main" id="{28DD6A41-A8A4-99B6-8252-719BC5AF2F17}"/>
              </a:ext>
            </a:extLst>
          </p:cNvPr>
          <p:cNvCxnSpPr>
            <a:cxnSpLocks/>
            <a:endCxn id="38" idx="1"/>
          </p:cNvCxnSpPr>
          <p:nvPr/>
        </p:nvCxnSpPr>
        <p:spPr>
          <a:xfrm>
            <a:off x="9976226" y="1162929"/>
            <a:ext cx="489514" cy="12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1CB57F74-0FE7-2B87-28D7-962D9E80911E}"/>
              </a:ext>
            </a:extLst>
          </p:cNvPr>
          <p:cNvCxnSpPr>
            <a:cxnSpLocks/>
            <a:stCxn id="11" idx="1"/>
            <a:endCxn id="14" idx="3"/>
          </p:cNvCxnSpPr>
          <p:nvPr/>
        </p:nvCxnSpPr>
        <p:spPr>
          <a:xfrm rot="10800000">
            <a:off x="1523345" y="2162114"/>
            <a:ext cx="373596" cy="3734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A95237BB-7F93-DBA7-8242-3929FE8411FE}"/>
              </a:ext>
            </a:extLst>
          </p:cNvPr>
          <p:cNvCxnSpPr>
            <a:cxnSpLocks/>
            <a:stCxn id="11" idx="2"/>
          </p:cNvCxnSpPr>
          <p:nvPr/>
        </p:nvCxnSpPr>
        <p:spPr>
          <a:xfrm rot="5400000">
            <a:off x="2090303" y="2498299"/>
            <a:ext cx="283729" cy="10440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40E4D76-A064-D0B3-F638-53CA7A8CB0A5}"/>
              </a:ext>
            </a:extLst>
          </p:cNvPr>
          <p:cNvCxnSpPr>
            <a:cxnSpLocks/>
            <a:stCxn id="11" idx="3"/>
            <a:endCxn id="17" idx="3"/>
          </p:cNvCxnSpPr>
          <p:nvPr/>
        </p:nvCxnSpPr>
        <p:spPr>
          <a:xfrm flipH="1">
            <a:off x="2255751" y="2535560"/>
            <a:ext cx="1355691" cy="1236340"/>
          </a:xfrm>
          <a:prstGeom prst="bentConnector3">
            <a:avLst>
              <a:gd name="adj1" fmla="val -168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AAA5D455-BA40-F0EF-50DB-89A380F1CE13}"/>
              </a:ext>
            </a:extLst>
          </p:cNvPr>
          <p:cNvCxnSpPr>
            <a:cxnSpLocks/>
            <a:endCxn id="11" idx="0"/>
          </p:cNvCxnSpPr>
          <p:nvPr/>
        </p:nvCxnSpPr>
        <p:spPr>
          <a:xfrm rot="10800000" flipV="1">
            <a:off x="2754193" y="1990204"/>
            <a:ext cx="1200151" cy="2024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A25A01E-B945-8049-B9CB-6C12EB9D1722}"/>
              </a:ext>
            </a:extLst>
          </p:cNvPr>
          <p:cNvSpPr/>
          <p:nvPr/>
        </p:nvSpPr>
        <p:spPr>
          <a:xfrm>
            <a:off x="437406" y="4430219"/>
            <a:ext cx="1371600" cy="795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 Training &amp; Selection</a:t>
            </a:r>
            <a:endParaRPr lang="en-US" dirty="0"/>
          </a:p>
        </p:txBody>
      </p:sp>
      <p:cxnSp>
        <p:nvCxnSpPr>
          <p:cNvPr id="126" name="Connector: Elbow 125">
            <a:extLst>
              <a:ext uri="{FF2B5EF4-FFF2-40B4-BE49-F238E27FC236}">
                <a16:creationId xmlns:a16="http://schemas.microsoft.com/office/drawing/2014/main" id="{C9C77340-B8DD-4602-6E60-75B9772EC34C}"/>
              </a:ext>
            </a:extLst>
          </p:cNvPr>
          <p:cNvCxnSpPr>
            <a:cxnSpLocks/>
          </p:cNvCxnSpPr>
          <p:nvPr/>
        </p:nvCxnSpPr>
        <p:spPr>
          <a:xfrm rot="10800000" flipH="1" flipV="1">
            <a:off x="456760" y="2129608"/>
            <a:ext cx="666445" cy="3063265"/>
          </a:xfrm>
          <a:prstGeom prst="bentConnector4">
            <a:avLst>
              <a:gd name="adj1" fmla="val -57065"/>
              <a:gd name="adj2" fmla="val 1074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6D1CAAD2-8C41-0372-C628-D9D55AD319A8}"/>
              </a:ext>
            </a:extLst>
          </p:cNvPr>
          <p:cNvCxnSpPr>
            <a:cxnSpLocks/>
            <a:stCxn id="13" idx="1"/>
            <a:endCxn id="117" idx="1"/>
          </p:cNvCxnSpPr>
          <p:nvPr/>
        </p:nvCxnSpPr>
        <p:spPr>
          <a:xfrm rot="10800000" flipV="1">
            <a:off x="437407" y="2960621"/>
            <a:ext cx="168935" cy="1867178"/>
          </a:xfrm>
          <a:prstGeom prst="bentConnector3">
            <a:avLst>
              <a:gd name="adj1" fmla="val 2353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49EC8D51-E256-8D84-06A2-B8D92B8C2B25}"/>
              </a:ext>
            </a:extLst>
          </p:cNvPr>
          <p:cNvCxnSpPr>
            <a:cxnSpLocks/>
            <a:stCxn id="17" idx="2"/>
            <a:endCxn id="117" idx="0"/>
          </p:cNvCxnSpPr>
          <p:nvPr/>
        </p:nvCxnSpPr>
        <p:spPr>
          <a:xfrm rot="5400000">
            <a:off x="1258965" y="3979041"/>
            <a:ext cx="315419" cy="5869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4E455DB2-1F88-D540-E3E7-9A7B58A93DDE}"/>
              </a:ext>
            </a:extLst>
          </p:cNvPr>
          <p:cNvSpPr/>
          <p:nvPr/>
        </p:nvSpPr>
        <p:spPr>
          <a:xfrm>
            <a:off x="2392381" y="4802143"/>
            <a:ext cx="1074507"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Deep Learning Models</a:t>
            </a:r>
          </a:p>
        </p:txBody>
      </p:sp>
      <p:sp>
        <p:nvSpPr>
          <p:cNvPr id="151" name="Rectangle 150">
            <a:extLst>
              <a:ext uri="{FF2B5EF4-FFF2-40B4-BE49-F238E27FC236}">
                <a16:creationId xmlns:a16="http://schemas.microsoft.com/office/drawing/2014/main" id="{0AF77EE1-2E76-3058-E2D9-BC17CDB4ACFF}"/>
              </a:ext>
            </a:extLst>
          </p:cNvPr>
          <p:cNvSpPr/>
          <p:nvPr/>
        </p:nvSpPr>
        <p:spPr>
          <a:xfrm>
            <a:off x="2400304" y="3981759"/>
            <a:ext cx="1066584"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Traditional ML Models</a:t>
            </a:r>
          </a:p>
        </p:txBody>
      </p:sp>
      <p:cxnSp>
        <p:nvCxnSpPr>
          <p:cNvPr id="153" name="Connector: Elbow 152">
            <a:extLst>
              <a:ext uri="{FF2B5EF4-FFF2-40B4-BE49-F238E27FC236}">
                <a16:creationId xmlns:a16="http://schemas.microsoft.com/office/drawing/2014/main" id="{7F864468-C264-B0EE-EDFB-AA820E172A49}"/>
              </a:ext>
            </a:extLst>
          </p:cNvPr>
          <p:cNvCxnSpPr>
            <a:cxnSpLocks/>
            <a:stCxn id="117" idx="3"/>
            <a:endCxn id="151" idx="1"/>
          </p:cNvCxnSpPr>
          <p:nvPr/>
        </p:nvCxnSpPr>
        <p:spPr>
          <a:xfrm flipV="1">
            <a:off x="1809006" y="4324659"/>
            <a:ext cx="591298" cy="5031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BCF947D-6577-94EF-CB21-103CB6B4F446}"/>
              </a:ext>
            </a:extLst>
          </p:cNvPr>
          <p:cNvCxnSpPr>
            <a:cxnSpLocks/>
            <a:endCxn id="150" idx="2"/>
          </p:cNvCxnSpPr>
          <p:nvPr/>
        </p:nvCxnSpPr>
        <p:spPr>
          <a:xfrm>
            <a:off x="1746239" y="5016368"/>
            <a:ext cx="1183396" cy="471575"/>
          </a:xfrm>
          <a:prstGeom prst="bentConnector4">
            <a:avLst>
              <a:gd name="adj1" fmla="val 27300"/>
              <a:gd name="adj2" fmla="val 148476"/>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7D9B488B-E39E-51AE-9A0D-60B92EF39C42}"/>
              </a:ext>
            </a:extLst>
          </p:cNvPr>
          <p:cNvSpPr/>
          <p:nvPr/>
        </p:nvSpPr>
        <p:spPr>
          <a:xfrm>
            <a:off x="3766143" y="4404563"/>
            <a:ext cx="1371600" cy="795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Model Evaluation</a:t>
            </a:r>
            <a:endParaRPr lang="en-US" dirty="0"/>
          </a:p>
        </p:txBody>
      </p:sp>
      <p:cxnSp>
        <p:nvCxnSpPr>
          <p:cNvPr id="163" name="Connector: Elbow 162">
            <a:extLst>
              <a:ext uri="{FF2B5EF4-FFF2-40B4-BE49-F238E27FC236}">
                <a16:creationId xmlns:a16="http://schemas.microsoft.com/office/drawing/2014/main" id="{D4B5F52B-00B7-A663-BE64-47DA56CA1DF9}"/>
              </a:ext>
            </a:extLst>
          </p:cNvPr>
          <p:cNvCxnSpPr>
            <a:cxnSpLocks/>
            <a:endCxn id="162" idx="0"/>
          </p:cNvCxnSpPr>
          <p:nvPr/>
        </p:nvCxnSpPr>
        <p:spPr>
          <a:xfrm>
            <a:off x="3474518" y="4114800"/>
            <a:ext cx="977425" cy="2897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681B6DA9-D3D1-4C2E-D7F2-22578D0E2F23}"/>
              </a:ext>
            </a:extLst>
          </p:cNvPr>
          <p:cNvCxnSpPr>
            <a:cxnSpLocks/>
            <a:endCxn id="162" idx="2"/>
          </p:cNvCxnSpPr>
          <p:nvPr/>
        </p:nvCxnSpPr>
        <p:spPr>
          <a:xfrm flipV="1">
            <a:off x="3466888" y="5199723"/>
            <a:ext cx="985055" cy="2024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7AD69EF5-6D65-A86F-A822-2ED167861FD9}"/>
              </a:ext>
            </a:extLst>
          </p:cNvPr>
          <p:cNvSpPr/>
          <p:nvPr/>
        </p:nvSpPr>
        <p:spPr>
          <a:xfrm>
            <a:off x="5368072" y="4576229"/>
            <a:ext cx="1371600" cy="4401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t>Validation Performance</a:t>
            </a:r>
            <a:endParaRPr lang="en-US" sz="1200" dirty="0"/>
          </a:p>
        </p:txBody>
      </p:sp>
      <p:cxnSp>
        <p:nvCxnSpPr>
          <p:cNvPr id="175" name="Connector: Elbow 174">
            <a:extLst>
              <a:ext uri="{FF2B5EF4-FFF2-40B4-BE49-F238E27FC236}">
                <a16:creationId xmlns:a16="http://schemas.microsoft.com/office/drawing/2014/main" id="{F4D93732-213E-F468-9236-92E3F144B747}"/>
              </a:ext>
            </a:extLst>
          </p:cNvPr>
          <p:cNvCxnSpPr>
            <a:cxnSpLocks/>
            <a:stCxn id="162" idx="3"/>
            <a:endCxn id="168" idx="1"/>
          </p:cNvCxnSpPr>
          <p:nvPr/>
        </p:nvCxnSpPr>
        <p:spPr>
          <a:xfrm flipV="1">
            <a:off x="5137743" y="4796299"/>
            <a:ext cx="230329" cy="58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4C1F19E5-C17F-9DBB-7875-EB970D625134}"/>
              </a:ext>
            </a:extLst>
          </p:cNvPr>
          <p:cNvSpPr/>
          <p:nvPr/>
        </p:nvSpPr>
        <p:spPr>
          <a:xfrm>
            <a:off x="7211742" y="4397714"/>
            <a:ext cx="1371600" cy="795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Test and Predict</a:t>
            </a:r>
            <a:endParaRPr lang="en-US" dirty="0"/>
          </a:p>
        </p:txBody>
      </p:sp>
      <p:sp>
        <p:nvSpPr>
          <p:cNvPr id="191" name="Rectangle 190">
            <a:extLst>
              <a:ext uri="{FF2B5EF4-FFF2-40B4-BE49-F238E27FC236}">
                <a16:creationId xmlns:a16="http://schemas.microsoft.com/office/drawing/2014/main" id="{FC208A11-0D7B-1B3E-93A0-93EFFD634F76}"/>
              </a:ext>
            </a:extLst>
          </p:cNvPr>
          <p:cNvSpPr/>
          <p:nvPr/>
        </p:nvSpPr>
        <p:spPr>
          <a:xfrm>
            <a:off x="8903451" y="4150009"/>
            <a:ext cx="1074507"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Confusion Matrix</a:t>
            </a:r>
          </a:p>
        </p:txBody>
      </p:sp>
      <p:sp>
        <p:nvSpPr>
          <p:cNvPr id="192" name="Rectangle 191">
            <a:extLst>
              <a:ext uri="{FF2B5EF4-FFF2-40B4-BE49-F238E27FC236}">
                <a16:creationId xmlns:a16="http://schemas.microsoft.com/office/drawing/2014/main" id="{F1B58F84-425D-E35E-A15B-EE668E27A97F}"/>
              </a:ext>
            </a:extLst>
          </p:cNvPr>
          <p:cNvSpPr/>
          <p:nvPr/>
        </p:nvSpPr>
        <p:spPr>
          <a:xfrm>
            <a:off x="8958712" y="3069022"/>
            <a:ext cx="1066584"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Final Test Set Evaluation</a:t>
            </a:r>
          </a:p>
        </p:txBody>
      </p:sp>
      <p:sp>
        <p:nvSpPr>
          <p:cNvPr id="193" name="Rectangle 192">
            <a:extLst>
              <a:ext uri="{FF2B5EF4-FFF2-40B4-BE49-F238E27FC236}">
                <a16:creationId xmlns:a16="http://schemas.microsoft.com/office/drawing/2014/main" id="{7952EFF9-015B-5655-AFAC-3BF073B6243A}"/>
              </a:ext>
            </a:extLst>
          </p:cNvPr>
          <p:cNvSpPr/>
          <p:nvPr/>
        </p:nvSpPr>
        <p:spPr>
          <a:xfrm>
            <a:off x="8920705" y="5016367"/>
            <a:ext cx="1074507" cy="12129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Performance Metrics (Accuracy, Precision, Recall, F1)</a:t>
            </a:r>
          </a:p>
        </p:txBody>
      </p:sp>
      <p:sp>
        <p:nvSpPr>
          <p:cNvPr id="194" name="Rectangle 193">
            <a:extLst>
              <a:ext uri="{FF2B5EF4-FFF2-40B4-BE49-F238E27FC236}">
                <a16:creationId xmlns:a16="http://schemas.microsoft.com/office/drawing/2014/main" id="{60599CAE-0BBA-2C17-B5A8-8DADE267F2C8}"/>
              </a:ext>
            </a:extLst>
          </p:cNvPr>
          <p:cNvSpPr/>
          <p:nvPr/>
        </p:nvSpPr>
        <p:spPr>
          <a:xfrm>
            <a:off x="10220983" y="4141999"/>
            <a:ext cx="1074507" cy="685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Per-Class Analysis</a:t>
            </a:r>
          </a:p>
        </p:txBody>
      </p:sp>
      <p:cxnSp>
        <p:nvCxnSpPr>
          <p:cNvPr id="195" name="Connector: Elbow 194">
            <a:extLst>
              <a:ext uri="{FF2B5EF4-FFF2-40B4-BE49-F238E27FC236}">
                <a16:creationId xmlns:a16="http://schemas.microsoft.com/office/drawing/2014/main" id="{F1A1478C-82F7-3BD0-BFD1-252887103F36}"/>
              </a:ext>
            </a:extLst>
          </p:cNvPr>
          <p:cNvCxnSpPr>
            <a:cxnSpLocks/>
            <a:stCxn id="168" idx="3"/>
            <a:endCxn id="190" idx="1"/>
          </p:cNvCxnSpPr>
          <p:nvPr/>
        </p:nvCxnSpPr>
        <p:spPr>
          <a:xfrm flipV="1">
            <a:off x="6739672" y="4795294"/>
            <a:ext cx="472070" cy="10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72B2DB25-02A6-8475-6E39-DA230B9A054B}"/>
              </a:ext>
            </a:extLst>
          </p:cNvPr>
          <p:cNvCxnSpPr>
            <a:cxnSpLocks/>
            <a:stCxn id="5" idx="3"/>
            <a:endCxn id="4" idx="1"/>
          </p:cNvCxnSpPr>
          <p:nvPr/>
        </p:nvCxnSpPr>
        <p:spPr>
          <a:xfrm rot="5400000" flipH="1" flipV="1">
            <a:off x="2230952" y="243435"/>
            <a:ext cx="224399" cy="2019297"/>
          </a:xfrm>
          <a:prstGeom prst="bentConnector4">
            <a:avLst>
              <a:gd name="adj1" fmla="val -101872"/>
              <a:gd name="adj2" fmla="val 764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FA18085C-D4AA-DD1E-8AD6-5C19F4399606}"/>
              </a:ext>
            </a:extLst>
          </p:cNvPr>
          <p:cNvCxnSpPr>
            <a:cxnSpLocks/>
          </p:cNvCxnSpPr>
          <p:nvPr/>
        </p:nvCxnSpPr>
        <p:spPr>
          <a:xfrm flipV="1">
            <a:off x="7461184" y="3651211"/>
            <a:ext cx="1477550" cy="725910"/>
          </a:xfrm>
          <a:prstGeom prst="bentConnector3">
            <a:avLst>
              <a:gd name="adj1" fmla="val 3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207">
            <a:extLst>
              <a:ext uri="{FF2B5EF4-FFF2-40B4-BE49-F238E27FC236}">
                <a16:creationId xmlns:a16="http://schemas.microsoft.com/office/drawing/2014/main" id="{31CB2A43-8A0C-02F8-CD17-78A07B626470}"/>
              </a:ext>
            </a:extLst>
          </p:cNvPr>
          <p:cNvCxnSpPr>
            <a:cxnSpLocks/>
            <a:stCxn id="190" idx="3"/>
            <a:endCxn id="191" idx="1"/>
          </p:cNvCxnSpPr>
          <p:nvPr/>
        </p:nvCxnSpPr>
        <p:spPr>
          <a:xfrm flipV="1">
            <a:off x="8583342" y="4492909"/>
            <a:ext cx="320109" cy="3023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ED44ACE0-BB89-6C84-BD8F-04FDABD89DD4}"/>
              </a:ext>
            </a:extLst>
          </p:cNvPr>
          <p:cNvCxnSpPr>
            <a:cxnSpLocks/>
            <a:stCxn id="190" idx="2"/>
            <a:endCxn id="193" idx="1"/>
          </p:cNvCxnSpPr>
          <p:nvPr/>
        </p:nvCxnSpPr>
        <p:spPr>
          <a:xfrm rot="16200000" flipH="1">
            <a:off x="8194132" y="4896283"/>
            <a:ext cx="429983" cy="10231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71F0AC68-E3F9-1094-D737-0D4DBE37E3AF}"/>
              </a:ext>
            </a:extLst>
          </p:cNvPr>
          <p:cNvCxnSpPr>
            <a:cxnSpLocks/>
            <a:stCxn id="190" idx="0"/>
            <a:endCxn id="194" idx="0"/>
          </p:cNvCxnSpPr>
          <p:nvPr/>
        </p:nvCxnSpPr>
        <p:spPr>
          <a:xfrm rot="5400000" flipH="1" flipV="1">
            <a:off x="9200032" y="2839510"/>
            <a:ext cx="255715" cy="2860695"/>
          </a:xfrm>
          <a:prstGeom prst="bentConnector3">
            <a:avLst>
              <a:gd name="adj1" fmla="val 18939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210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randombar(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arn(inVertical)">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p:cTn id="69" dur="500" fill="hold"/>
                                        <p:tgtEl>
                                          <p:spTgt spid="14"/>
                                        </p:tgtEl>
                                        <p:attrNameLst>
                                          <p:attrName>ppt_w</p:attrName>
                                        </p:attrNameLst>
                                      </p:cBhvr>
                                      <p:tavLst>
                                        <p:tav tm="0">
                                          <p:val>
                                            <p:fltVal val="0"/>
                                          </p:val>
                                        </p:tav>
                                        <p:tav tm="100000">
                                          <p:val>
                                            <p:strVal val="#ppt_w"/>
                                          </p:val>
                                        </p:tav>
                                      </p:tavLst>
                                    </p:anim>
                                    <p:anim calcmode="lin" valueType="num">
                                      <p:cBhvr>
                                        <p:cTn id="70" dur="500" fill="hold"/>
                                        <p:tgtEl>
                                          <p:spTgt spid="14"/>
                                        </p:tgtEl>
                                        <p:attrNameLst>
                                          <p:attrName>ppt_h</p:attrName>
                                        </p:attrNameLst>
                                      </p:cBhvr>
                                      <p:tavLst>
                                        <p:tav tm="0">
                                          <p:val>
                                            <p:fltVal val="0"/>
                                          </p:val>
                                        </p:tav>
                                        <p:tav tm="100000">
                                          <p:val>
                                            <p:strVal val="#ppt_h"/>
                                          </p:val>
                                        </p:tav>
                                      </p:tavLst>
                                    </p:anim>
                                    <p:animEffect transition="in" filter="fade">
                                      <p:cBhvr>
                                        <p:cTn id="71" dur="500"/>
                                        <p:tgtEl>
                                          <p:spTgt spid="14"/>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fill="hold"/>
                                        <p:tgtEl>
                                          <p:spTgt spid="17"/>
                                        </p:tgtEl>
                                        <p:attrNameLst>
                                          <p:attrName>ppt_w</p:attrName>
                                        </p:attrNameLst>
                                      </p:cBhvr>
                                      <p:tavLst>
                                        <p:tav tm="0">
                                          <p:val>
                                            <p:fltVal val="0"/>
                                          </p:val>
                                        </p:tav>
                                        <p:tav tm="100000">
                                          <p:val>
                                            <p:strVal val="#ppt_w"/>
                                          </p:val>
                                        </p:tav>
                                      </p:tavLst>
                                    </p:anim>
                                    <p:anim calcmode="lin" valueType="num">
                                      <p:cBhvr>
                                        <p:cTn id="84" dur="500" fill="hold"/>
                                        <p:tgtEl>
                                          <p:spTgt spid="17"/>
                                        </p:tgtEl>
                                        <p:attrNameLst>
                                          <p:attrName>ppt_h</p:attrName>
                                        </p:attrNameLst>
                                      </p:cBhvr>
                                      <p:tavLst>
                                        <p:tav tm="0">
                                          <p:val>
                                            <p:fltVal val="0"/>
                                          </p:val>
                                        </p:tav>
                                        <p:tav tm="100000">
                                          <p:val>
                                            <p:strVal val="#ppt_h"/>
                                          </p:val>
                                        </p:tav>
                                      </p:tavLst>
                                    </p:anim>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117"/>
                                        </p:tgtEl>
                                        <p:attrNameLst>
                                          <p:attrName>style.visibility</p:attrName>
                                        </p:attrNameLst>
                                      </p:cBhvr>
                                      <p:to>
                                        <p:strVal val="visible"/>
                                      </p:to>
                                    </p:set>
                                    <p:animEffect transition="in" filter="randombar(horizontal)">
                                      <p:cBhvr>
                                        <p:cTn id="90" dur="500"/>
                                        <p:tgtEl>
                                          <p:spTgt spid="11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51"/>
                                        </p:tgtEl>
                                        <p:attrNameLst>
                                          <p:attrName>style.visibility</p:attrName>
                                        </p:attrNameLst>
                                      </p:cBhvr>
                                      <p:to>
                                        <p:strVal val="visible"/>
                                      </p:to>
                                    </p:set>
                                    <p:animEffect transition="in" filter="fade">
                                      <p:cBhvr>
                                        <p:cTn id="95" dur="500"/>
                                        <p:tgtEl>
                                          <p:spTgt spid="15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50"/>
                                        </p:tgtEl>
                                        <p:attrNameLst>
                                          <p:attrName>style.visibility</p:attrName>
                                        </p:attrNameLst>
                                      </p:cBhvr>
                                      <p:to>
                                        <p:strVal val="visible"/>
                                      </p:to>
                                    </p:set>
                                    <p:animEffect transition="in" filter="fade">
                                      <p:cBhvr>
                                        <p:cTn id="100" dur="500"/>
                                        <p:tgtEl>
                                          <p:spTgt spid="150"/>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grpId="0" nodeType="click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randombar(horizontal)">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168"/>
                                        </p:tgtEl>
                                        <p:attrNameLst>
                                          <p:attrName>style.visibility</p:attrName>
                                        </p:attrNameLst>
                                      </p:cBhvr>
                                      <p:to>
                                        <p:strVal val="visible"/>
                                      </p:to>
                                    </p:set>
                                    <p:anim calcmode="lin" valueType="num">
                                      <p:cBhvr>
                                        <p:cTn id="110" dur="500" fill="hold"/>
                                        <p:tgtEl>
                                          <p:spTgt spid="168"/>
                                        </p:tgtEl>
                                        <p:attrNameLst>
                                          <p:attrName>ppt_w</p:attrName>
                                        </p:attrNameLst>
                                      </p:cBhvr>
                                      <p:tavLst>
                                        <p:tav tm="0">
                                          <p:val>
                                            <p:fltVal val="0"/>
                                          </p:val>
                                        </p:tav>
                                        <p:tav tm="100000">
                                          <p:val>
                                            <p:strVal val="#ppt_w"/>
                                          </p:val>
                                        </p:tav>
                                      </p:tavLst>
                                    </p:anim>
                                    <p:anim calcmode="lin" valueType="num">
                                      <p:cBhvr>
                                        <p:cTn id="111" dur="500" fill="hold"/>
                                        <p:tgtEl>
                                          <p:spTgt spid="168"/>
                                        </p:tgtEl>
                                        <p:attrNameLst>
                                          <p:attrName>ppt_h</p:attrName>
                                        </p:attrNameLst>
                                      </p:cBhvr>
                                      <p:tavLst>
                                        <p:tav tm="0">
                                          <p:val>
                                            <p:fltVal val="0"/>
                                          </p:val>
                                        </p:tav>
                                        <p:tav tm="100000">
                                          <p:val>
                                            <p:strVal val="#ppt_h"/>
                                          </p:val>
                                        </p:tav>
                                      </p:tavLst>
                                    </p:anim>
                                    <p:animEffect transition="in" filter="fade">
                                      <p:cBhvr>
                                        <p:cTn id="112" dur="500"/>
                                        <p:tgtEl>
                                          <p:spTgt spid="168"/>
                                        </p:tgtEl>
                                      </p:cBhvr>
                                    </p:animEffect>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grpId="0" nodeType="clickEffect">
                                  <p:stCondLst>
                                    <p:cond delay="0"/>
                                  </p:stCondLst>
                                  <p:childTnLst>
                                    <p:set>
                                      <p:cBhvr>
                                        <p:cTn id="116" dur="1" fill="hold">
                                          <p:stCondLst>
                                            <p:cond delay="0"/>
                                          </p:stCondLst>
                                        </p:cTn>
                                        <p:tgtEl>
                                          <p:spTgt spid="190"/>
                                        </p:tgtEl>
                                        <p:attrNameLst>
                                          <p:attrName>style.visibility</p:attrName>
                                        </p:attrNameLst>
                                      </p:cBhvr>
                                      <p:to>
                                        <p:strVal val="visible"/>
                                      </p:to>
                                    </p:set>
                                    <p:animEffect transition="in" filter="randombar(horizontal)">
                                      <p:cBhvr>
                                        <p:cTn id="117" dur="500"/>
                                        <p:tgtEl>
                                          <p:spTgt spid="190"/>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grpId="0" nodeType="clickEffect">
                                  <p:stCondLst>
                                    <p:cond delay="0"/>
                                  </p:stCondLst>
                                  <p:childTnLst>
                                    <p:set>
                                      <p:cBhvr>
                                        <p:cTn id="121" dur="1" fill="hold">
                                          <p:stCondLst>
                                            <p:cond delay="0"/>
                                          </p:stCondLst>
                                        </p:cTn>
                                        <p:tgtEl>
                                          <p:spTgt spid="192"/>
                                        </p:tgtEl>
                                        <p:attrNameLst>
                                          <p:attrName>style.visibility</p:attrName>
                                        </p:attrNameLst>
                                      </p:cBhvr>
                                      <p:to>
                                        <p:strVal val="visible"/>
                                      </p:to>
                                    </p:set>
                                    <p:anim calcmode="lin" valueType="num">
                                      <p:cBhvr>
                                        <p:cTn id="122" dur="500" fill="hold"/>
                                        <p:tgtEl>
                                          <p:spTgt spid="192"/>
                                        </p:tgtEl>
                                        <p:attrNameLst>
                                          <p:attrName>ppt_w</p:attrName>
                                        </p:attrNameLst>
                                      </p:cBhvr>
                                      <p:tavLst>
                                        <p:tav tm="0">
                                          <p:val>
                                            <p:fltVal val="0"/>
                                          </p:val>
                                        </p:tav>
                                        <p:tav tm="100000">
                                          <p:val>
                                            <p:strVal val="#ppt_w"/>
                                          </p:val>
                                        </p:tav>
                                      </p:tavLst>
                                    </p:anim>
                                    <p:anim calcmode="lin" valueType="num">
                                      <p:cBhvr>
                                        <p:cTn id="123" dur="500" fill="hold"/>
                                        <p:tgtEl>
                                          <p:spTgt spid="192"/>
                                        </p:tgtEl>
                                        <p:attrNameLst>
                                          <p:attrName>ppt_h</p:attrName>
                                        </p:attrNameLst>
                                      </p:cBhvr>
                                      <p:tavLst>
                                        <p:tav tm="0">
                                          <p:val>
                                            <p:fltVal val="0"/>
                                          </p:val>
                                        </p:tav>
                                        <p:tav tm="100000">
                                          <p:val>
                                            <p:strVal val="#ppt_h"/>
                                          </p:val>
                                        </p:tav>
                                      </p:tavLst>
                                    </p:anim>
                                    <p:animEffect transition="in" filter="fade">
                                      <p:cBhvr>
                                        <p:cTn id="124" dur="500"/>
                                        <p:tgtEl>
                                          <p:spTgt spid="192"/>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grpId="0" nodeType="clickEffect">
                                  <p:stCondLst>
                                    <p:cond delay="0"/>
                                  </p:stCondLst>
                                  <p:childTnLst>
                                    <p:set>
                                      <p:cBhvr>
                                        <p:cTn id="128" dur="1" fill="hold">
                                          <p:stCondLst>
                                            <p:cond delay="0"/>
                                          </p:stCondLst>
                                        </p:cTn>
                                        <p:tgtEl>
                                          <p:spTgt spid="191"/>
                                        </p:tgtEl>
                                        <p:attrNameLst>
                                          <p:attrName>style.visibility</p:attrName>
                                        </p:attrNameLst>
                                      </p:cBhvr>
                                      <p:to>
                                        <p:strVal val="visible"/>
                                      </p:to>
                                    </p:set>
                                    <p:anim calcmode="lin" valueType="num">
                                      <p:cBhvr>
                                        <p:cTn id="129" dur="500" fill="hold"/>
                                        <p:tgtEl>
                                          <p:spTgt spid="191"/>
                                        </p:tgtEl>
                                        <p:attrNameLst>
                                          <p:attrName>ppt_w</p:attrName>
                                        </p:attrNameLst>
                                      </p:cBhvr>
                                      <p:tavLst>
                                        <p:tav tm="0">
                                          <p:val>
                                            <p:fltVal val="0"/>
                                          </p:val>
                                        </p:tav>
                                        <p:tav tm="100000">
                                          <p:val>
                                            <p:strVal val="#ppt_w"/>
                                          </p:val>
                                        </p:tav>
                                      </p:tavLst>
                                    </p:anim>
                                    <p:anim calcmode="lin" valueType="num">
                                      <p:cBhvr>
                                        <p:cTn id="130" dur="500" fill="hold"/>
                                        <p:tgtEl>
                                          <p:spTgt spid="191"/>
                                        </p:tgtEl>
                                        <p:attrNameLst>
                                          <p:attrName>ppt_h</p:attrName>
                                        </p:attrNameLst>
                                      </p:cBhvr>
                                      <p:tavLst>
                                        <p:tav tm="0">
                                          <p:val>
                                            <p:fltVal val="0"/>
                                          </p:val>
                                        </p:tav>
                                        <p:tav tm="100000">
                                          <p:val>
                                            <p:strVal val="#ppt_h"/>
                                          </p:val>
                                        </p:tav>
                                      </p:tavLst>
                                    </p:anim>
                                    <p:animEffect transition="in" filter="fade">
                                      <p:cBhvr>
                                        <p:cTn id="131" dur="500"/>
                                        <p:tgtEl>
                                          <p:spTgt spid="191"/>
                                        </p:tgtEl>
                                      </p:cBhvr>
                                    </p:animEffect>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grpId="0" nodeType="clickEffect">
                                  <p:stCondLst>
                                    <p:cond delay="0"/>
                                  </p:stCondLst>
                                  <p:childTnLst>
                                    <p:set>
                                      <p:cBhvr>
                                        <p:cTn id="135" dur="1" fill="hold">
                                          <p:stCondLst>
                                            <p:cond delay="0"/>
                                          </p:stCondLst>
                                        </p:cTn>
                                        <p:tgtEl>
                                          <p:spTgt spid="193"/>
                                        </p:tgtEl>
                                        <p:attrNameLst>
                                          <p:attrName>style.visibility</p:attrName>
                                        </p:attrNameLst>
                                      </p:cBhvr>
                                      <p:to>
                                        <p:strVal val="visible"/>
                                      </p:to>
                                    </p:set>
                                    <p:anim calcmode="lin" valueType="num">
                                      <p:cBhvr>
                                        <p:cTn id="136" dur="500" fill="hold"/>
                                        <p:tgtEl>
                                          <p:spTgt spid="193"/>
                                        </p:tgtEl>
                                        <p:attrNameLst>
                                          <p:attrName>ppt_w</p:attrName>
                                        </p:attrNameLst>
                                      </p:cBhvr>
                                      <p:tavLst>
                                        <p:tav tm="0">
                                          <p:val>
                                            <p:fltVal val="0"/>
                                          </p:val>
                                        </p:tav>
                                        <p:tav tm="100000">
                                          <p:val>
                                            <p:strVal val="#ppt_w"/>
                                          </p:val>
                                        </p:tav>
                                      </p:tavLst>
                                    </p:anim>
                                    <p:anim calcmode="lin" valueType="num">
                                      <p:cBhvr>
                                        <p:cTn id="137" dur="500" fill="hold"/>
                                        <p:tgtEl>
                                          <p:spTgt spid="193"/>
                                        </p:tgtEl>
                                        <p:attrNameLst>
                                          <p:attrName>ppt_h</p:attrName>
                                        </p:attrNameLst>
                                      </p:cBhvr>
                                      <p:tavLst>
                                        <p:tav tm="0">
                                          <p:val>
                                            <p:fltVal val="0"/>
                                          </p:val>
                                        </p:tav>
                                        <p:tav tm="100000">
                                          <p:val>
                                            <p:strVal val="#ppt_h"/>
                                          </p:val>
                                        </p:tav>
                                      </p:tavLst>
                                    </p:anim>
                                    <p:animEffect transition="in" filter="fade">
                                      <p:cBhvr>
                                        <p:cTn id="138" dur="500"/>
                                        <p:tgtEl>
                                          <p:spTgt spid="193"/>
                                        </p:tgtEl>
                                      </p:cBhvr>
                                    </p:animEffect>
                                  </p:childTnLst>
                                </p:cTn>
                              </p:par>
                            </p:childTnLst>
                          </p:cTn>
                        </p:par>
                      </p:childTnLst>
                    </p:cTn>
                  </p:par>
                  <p:par>
                    <p:cTn id="139" fill="hold">
                      <p:stCondLst>
                        <p:cond delay="indefinite"/>
                      </p:stCondLst>
                      <p:childTnLst>
                        <p:par>
                          <p:cTn id="140" fill="hold">
                            <p:stCondLst>
                              <p:cond delay="0"/>
                            </p:stCondLst>
                            <p:childTnLst>
                              <p:par>
                                <p:cTn id="141" presetID="31" presetClass="entr" presetSubtype="0" fill="hold" grpId="0" nodeType="clickEffect">
                                  <p:stCondLst>
                                    <p:cond delay="0"/>
                                  </p:stCondLst>
                                  <p:childTnLst>
                                    <p:set>
                                      <p:cBhvr>
                                        <p:cTn id="142" dur="1" fill="hold">
                                          <p:stCondLst>
                                            <p:cond delay="0"/>
                                          </p:stCondLst>
                                        </p:cTn>
                                        <p:tgtEl>
                                          <p:spTgt spid="194"/>
                                        </p:tgtEl>
                                        <p:attrNameLst>
                                          <p:attrName>style.visibility</p:attrName>
                                        </p:attrNameLst>
                                      </p:cBhvr>
                                      <p:to>
                                        <p:strVal val="visible"/>
                                      </p:to>
                                    </p:set>
                                    <p:anim calcmode="lin" valueType="num">
                                      <p:cBhvr>
                                        <p:cTn id="143" dur="1000" fill="hold"/>
                                        <p:tgtEl>
                                          <p:spTgt spid="194"/>
                                        </p:tgtEl>
                                        <p:attrNameLst>
                                          <p:attrName>ppt_w</p:attrName>
                                        </p:attrNameLst>
                                      </p:cBhvr>
                                      <p:tavLst>
                                        <p:tav tm="0">
                                          <p:val>
                                            <p:fltVal val="0"/>
                                          </p:val>
                                        </p:tav>
                                        <p:tav tm="100000">
                                          <p:val>
                                            <p:strVal val="#ppt_w"/>
                                          </p:val>
                                        </p:tav>
                                      </p:tavLst>
                                    </p:anim>
                                    <p:anim calcmode="lin" valueType="num">
                                      <p:cBhvr>
                                        <p:cTn id="144" dur="1000" fill="hold"/>
                                        <p:tgtEl>
                                          <p:spTgt spid="194"/>
                                        </p:tgtEl>
                                        <p:attrNameLst>
                                          <p:attrName>ppt_h</p:attrName>
                                        </p:attrNameLst>
                                      </p:cBhvr>
                                      <p:tavLst>
                                        <p:tav tm="0">
                                          <p:val>
                                            <p:fltVal val="0"/>
                                          </p:val>
                                        </p:tav>
                                        <p:tav tm="100000">
                                          <p:val>
                                            <p:strVal val="#ppt_h"/>
                                          </p:val>
                                        </p:tav>
                                      </p:tavLst>
                                    </p:anim>
                                    <p:anim calcmode="lin" valueType="num">
                                      <p:cBhvr>
                                        <p:cTn id="145" dur="1000" fill="hold"/>
                                        <p:tgtEl>
                                          <p:spTgt spid="194"/>
                                        </p:tgtEl>
                                        <p:attrNameLst>
                                          <p:attrName>style.rotation</p:attrName>
                                        </p:attrNameLst>
                                      </p:cBhvr>
                                      <p:tavLst>
                                        <p:tav tm="0">
                                          <p:val>
                                            <p:fltVal val="90"/>
                                          </p:val>
                                        </p:tav>
                                        <p:tav tm="100000">
                                          <p:val>
                                            <p:fltVal val="0"/>
                                          </p:val>
                                        </p:tav>
                                      </p:tavLst>
                                    </p:anim>
                                    <p:animEffect transition="in" filter="fade">
                                      <p:cBhvr>
                                        <p:cTn id="146"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animBg="1"/>
      <p:bldP spid="13" grpId="0" animBg="1"/>
      <p:bldP spid="14" grpId="0" animBg="1"/>
      <p:bldP spid="17" grpId="0" animBg="1"/>
      <p:bldP spid="37" grpId="0" animBg="1"/>
      <p:bldP spid="38" grpId="0" animBg="1"/>
      <p:bldP spid="117" grpId="0" animBg="1"/>
      <p:bldP spid="150" grpId="0" animBg="1"/>
      <p:bldP spid="151" grpId="0" animBg="1"/>
      <p:bldP spid="162" grpId="0" animBg="1"/>
      <p:bldP spid="168" grpId="0" animBg="1"/>
      <p:bldP spid="190" grpId="0" animBg="1"/>
      <p:bldP spid="191" grpId="0" animBg="1"/>
      <p:bldP spid="192" grpId="0" animBg="1"/>
      <p:bldP spid="193" grpId="0" animBg="1"/>
      <p:bldP spid="1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BEB3CC-4569-0EB6-1B1C-DF0E8D292FC3}"/>
              </a:ext>
            </a:extLst>
          </p:cNvPr>
          <p:cNvSpPr>
            <a:spLocks noGrp="1"/>
          </p:cNvSpPr>
          <p:nvPr>
            <p:ph type="body" sz="quarter" idx="10"/>
          </p:nvPr>
        </p:nvSpPr>
        <p:spPr>
          <a:xfrm>
            <a:off x="427511" y="331190"/>
            <a:ext cx="10382427" cy="595910"/>
          </a:xfrm>
        </p:spPr>
        <p:txBody>
          <a:bodyPr/>
          <a:lstStyle/>
          <a:p>
            <a:r>
              <a:rPr lang="en-US" sz="3600" dirty="0">
                <a:latin typeface="+mj-lt"/>
              </a:rPr>
              <a:t>Research Questions</a:t>
            </a:r>
          </a:p>
        </p:txBody>
      </p:sp>
      <p:sp>
        <p:nvSpPr>
          <p:cNvPr id="5" name="Text Placeholder 4">
            <a:extLst>
              <a:ext uri="{FF2B5EF4-FFF2-40B4-BE49-F238E27FC236}">
                <a16:creationId xmlns:a16="http://schemas.microsoft.com/office/drawing/2014/main" id="{5FA97B49-D810-DD5F-937B-6E0115012C9D}"/>
              </a:ext>
            </a:extLst>
          </p:cNvPr>
          <p:cNvSpPr>
            <a:spLocks noGrp="1"/>
          </p:cNvSpPr>
          <p:nvPr>
            <p:ph type="body" sz="quarter" idx="14"/>
          </p:nvPr>
        </p:nvSpPr>
        <p:spPr>
          <a:xfrm>
            <a:off x="427511" y="1682854"/>
            <a:ext cx="8855277" cy="4140430"/>
          </a:xfrm>
        </p:spPr>
        <p:txBody>
          <a:bodyPr/>
          <a:lstStyle/>
          <a:p>
            <a:r>
              <a:rPr lang="en-US" sz="2400" b="1" dirty="0"/>
              <a:t>RQ1</a:t>
            </a:r>
            <a:r>
              <a:rPr lang="en-US" sz="2400" dirty="0"/>
              <a:t>: How effective is the NLP algorithm in classifying patient symptoms from text data on the population level?</a:t>
            </a:r>
          </a:p>
          <a:p>
            <a:pPr marL="0" indent="0">
              <a:buNone/>
            </a:pPr>
            <a:endParaRPr lang="en-US" sz="2400" dirty="0"/>
          </a:p>
          <a:p>
            <a:r>
              <a:rPr lang="en-US" sz="2400" b="1" dirty="0"/>
              <a:t>RQ2</a:t>
            </a:r>
            <a:r>
              <a:rPr lang="en-US" sz="2400" dirty="0"/>
              <a:t>: How effective is the NLP algorithm in classifying patient symptoms from audio data at the population level?</a:t>
            </a:r>
          </a:p>
          <a:p>
            <a:endParaRPr lang="en-US" sz="2400" dirty="0"/>
          </a:p>
          <a:p>
            <a:r>
              <a:rPr lang="en-US" sz="2400" b="1" dirty="0"/>
              <a:t>RQ3:</a:t>
            </a:r>
            <a:r>
              <a:rPr lang="en-US" sz="2400" dirty="0"/>
              <a:t> How effective is NLP in classifying patient symptoms from combining audio and text data on the population level?</a:t>
            </a:r>
          </a:p>
        </p:txBody>
      </p:sp>
    </p:spTree>
    <p:extLst>
      <p:ext uri="{BB962C8B-B14F-4D97-AF65-F5344CB8AC3E}">
        <p14:creationId xmlns:p14="http://schemas.microsoft.com/office/powerpoint/2010/main" val="949869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B34B9A-4D6E-310B-B8E1-4B03786D0C43}"/>
              </a:ext>
            </a:extLst>
          </p:cNvPr>
          <p:cNvSpPr>
            <a:spLocks noGrp="1"/>
          </p:cNvSpPr>
          <p:nvPr>
            <p:ph type="body" sz="quarter" idx="10"/>
          </p:nvPr>
        </p:nvSpPr>
        <p:spPr>
          <a:xfrm>
            <a:off x="2983381" y="483107"/>
            <a:ext cx="6225238" cy="646710"/>
          </a:xfrm>
        </p:spPr>
        <p:txBody>
          <a:bodyPr/>
          <a:lstStyle/>
          <a:p>
            <a:pPr algn="ctr"/>
            <a:r>
              <a:rPr lang="en-US" sz="3600" dirty="0">
                <a:latin typeface="+mj-lt"/>
              </a:rPr>
              <a:t>Exploratory Analysis Findings</a:t>
            </a:r>
          </a:p>
        </p:txBody>
      </p:sp>
      <p:sp>
        <p:nvSpPr>
          <p:cNvPr id="6" name="Text Placeholder 2">
            <a:extLst>
              <a:ext uri="{FF2B5EF4-FFF2-40B4-BE49-F238E27FC236}">
                <a16:creationId xmlns:a16="http://schemas.microsoft.com/office/drawing/2014/main" id="{38DEB6D1-5F5E-C0C8-3FE6-6BC69D9756E6}"/>
              </a:ext>
            </a:extLst>
          </p:cNvPr>
          <p:cNvSpPr txBox="1">
            <a:spLocks/>
          </p:cNvSpPr>
          <p:nvPr/>
        </p:nvSpPr>
        <p:spPr>
          <a:xfrm>
            <a:off x="325911" y="2918554"/>
            <a:ext cx="3509489" cy="1265128"/>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tx1"/>
                </a:solidFill>
              </a:rPr>
              <a:t>Data Characteristics</a:t>
            </a:r>
          </a:p>
          <a:p>
            <a:pPr marL="285750" indent="-285750">
              <a:buFont typeface="Arial" panose="020B0604020202020204" pitchFamily="34" charset="0"/>
              <a:buChar char="•"/>
            </a:pPr>
            <a:r>
              <a:rPr lang="en-US" dirty="0">
                <a:solidFill>
                  <a:schemeClr val="tx1"/>
                </a:solidFill>
              </a:rPr>
              <a:t>Data Quality Assessment</a:t>
            </a:r>
          </a:p>
          <a:p>
            <a:pPr marL="285750" indent="-285750">
              <a:buFont typeface="Arial" panose="020B0604020202020204" pitchFamily="34" charset="0"/>
              <a:buChar char="•"/>
            </a:pPr>
            <a:r>
              <a:rPr lang="en-US" dirty="0">
                <a:solidFill>
                  <a:schemeClr val="tx1"/>
                </a:solidFill>
              </a:rPr>
              <a:t>Feature Engineering:</a:t>
            </a:r>
          </a:p>
          <a:p>
            <a:pPr marL="285750" indent="-285750">
              <a:buFont typeface="Arial" panose="020B0604020202020204" pitchFamily="34" charset="0"/>
              <a:buChar char="•"/>
            </a:pPr>
            <a:endParaRPr lang="en-US" dirty="0">
              <a:solidFill>
                <a:schemeClr val="tx1"/>
              </a:solidFill>
            </a:endParaRPr>
          </a:p>
        </p:txBody>
      </p:sp>
      <p:sp>
        <p:nvSpPr>
          <p:cNvPr id="7" name="Text Placeholder 2">
            <a:extLst>
              <a:ext uri="{FF2B5EF4-FFF2-40B4-BE49-F238E27FC236}">
                <a16:creationId xmlns:a16="http://schemas.microsoft.com/office/drawing/2014/main" id="{5B6D14ED-EE94-C7B5-F5E5-6FF2E6E216D9}"/>
              </a:ext>
            </a:extLst>
          </p:cNvPr>
          <p:cNvSpPr txBox="1">
            <a:spLocks/>
          </p:cNvSpPr>
          <p:nvPr/>
        </p:nvSpPr>
        <p:spPr>
          <a:xfrm>
            <a:off x="427511" y="3132506"/>
            <a:ext cx="9440069" cy="418612"/>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030" name="Picture 6">
            <a:extLst>
              <a:ext uri="{FF2B5EF4-FFF2-40B4-BE49-F238E27FC236}">
                <a16:creationId xmlns:a16="http://schemas.microsoft.com/office/drawing/2014/main" id="{589E6004-90FF-6A6D-192E-01AC44333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539" y="2012950"/>
            <a:ext cx="7670950" cy="283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925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71668-32F3-EE6D-D3CA-E48F4690C44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B15FE14-4C23-230C-9FDB-B411E6D93619}"/>
              </a:ext>
            </a:extLst>
          </p:cNvPr>
          <p:cNvSpPr>
            <a:spLocks noGrp="1"/>
          </p:cNvSpPr>
          <p:nvPr>
            <p:ph type="body" sz="quarter" idx="10"/>
          </p:nvPr>
        </p:nvSpPr>
        <p:spPr>
          <a:xfrm>
            <a:off x="215900" y="251109"/>
            <a:ext cx="11760200" cy="837639"/>
          </a:xfrm>
        </p:spPr>
        <p:txBody>
          <a:bodyPr/>
          <a:lstStyle/>
          <a:p>
            <a:pPr algn="ctr"/>
            <a:r>
              <a:rPr lang="en-US" sz="3600" dirty="0">
                <a:latin typeface="+mj-lt"/>
              </a:rPr>
              <a:t>Detailed Results from Experiments (Text Classification)</a:t>
            </a:r>
          </a:p>
        </p:txBody>
      </p:sp>
      <p:pic>
        <p:nvPicPr>
          <p:cNvPr id="3" name="Picture 2" descr="A diagram of a sound system&#10;&#10;AI-generated content may be incorrect.">
            <a:extLst>
              <a:ext uri="{FF2B5EF4-FFF2-40B4-BE49-F238E27FC236}">
                <a16:creationId xmlns:a16="http://schemas.microsoft.com/office/drawing/2014/main" id="{D095143E-1652-44B3-7010-4DA86FE01C5D}"/>
              </a:ext>
            </a:extLst>
          </p:cNvPr>
          <p:cNvPicPr>
            <a:picLocks noChangeAspect="1"/>
          </p:cNvPicPr>
          <p:nvPr/>
        </p:nvPicPr>
        <p:blipFill>
          <a:blip r:embed="rId3"/>
          <a:stretch>
            <a:fillRect/>
          </a:stretch>
        </p:blipFill>
        <p:spPr>
          <a:xfrm>
            <a:off x="142875" y="1500428"/>
            <a:ext cx="11833225" cy="3857143"/>
          </a:xfrm>
          <a:prstGeom prst="rect">
            <a:avLst/>
          </a:prstGeom>
        </p:spPr>
      </p:pic>
    </p:spTree>
    <p:extLst>
      <p:ext uri="{BB962C8B-B14F-4D97-AF65-F5344CB8AC3E}">
        <p14:creationId xmlns:p14="http://schemas.microsoft.com/office/powerpoint/2010/main" val="1049682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1F455-FA19-E708-6083-3860E376D5C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A4210FD-5096-82FB-032A-434E9703BE53}"/>
              </a:ext>
            </a:extLst>
          </p:cNvPr>
          <p:cNvSpPr>
            <a:spLocks noGrp="1"/>
          </p:cNvSpPr>
          <p:nvPr>
            <p:ph type="body" sz="quarter" idx="10"/>
          </p:nvPr>
        </p:nvSpPr>
        <p:spPr>
          <a:xfrm>
            <a:off x="215900" y="251109"/>
            <a:ext cx="11760200" cy="837639"/>
          </a:xfrm>
        </p:spPr>
        <p:txBody>
          <a:bodyPr/>
          <a:lstStyle/>
          <a:p>
            <a:pPr algn="ctr"/>
            <a:r>
              <a:rPr lang="en-US" sz="3600" dirty="0">
                <a:latin typeface="+mj-lt"/>
              </a:rPr>
              <a:t>Detailed Results from Experiments (Audio Classification)</a:t>
            </a:r>
          </a:p>
        </p:txBody>
      </p:sp>
      <p:pic>
        <p:nvPicPr>
          <p:cNvPr id="3" name="Picture 2" descr="A diagram of a sound system&#10;&#10;AI-generated content may be incorrect.">
            <a:extLst>
              <a:ext uri="{FF2B5EF4-FFF2-40B4-BE49-F238E27FC236}">
                <a16:creationId xmlns:a16="http://schemas.microsoft.com/office/drawing/2014/main" id="{E355B233-E324-15D6-BDBF-C3C12A4C05E6}"/>
              </a:ext>
            </a:extLst>
          </p:cNvPr>
          <p:cNvPicPr>
            <a:picLocks noChangeAspect="1"/>
          </p:cNvPicPr>
          <p:nvPr/>
        </p:nvPicPr>
        <p:blipFill>
          <a:blip r:embed="rId3"/>
          <a:stretch>
            <a:fillRect/>
          </a:stretch>
        </p:blipFill>
        <p:spPr>
          <a:xfrm>
            <a:off x="142875" y="1500428"/>
            <a:ext cx="11833225" cy="3857143"/>
          </a:xfrm>
          <a:prstGeom prst="rect">
            <a:avLst/>
          </a:prstGeom>
        </p:spPr>
      </p:pic>
    </p:spTree>
    <p:extLst>
      <p:ext uri="{BB962C8B-B14F-4D97-AF65-F5344CB8AC3E}">
        <p14:creationId xmlns:p14="http://schemas.microsoft.com/office/powerpoint/2010/main" val="117656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4BEC1-8438-B0CE-80D4-91BA2B0500F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F1EAC3E-AA06-D56A-4B99-C8502B2557CD}"/>
              </a:ext>
            </a:extLst>
          </p:cNvPr>
          <p:cNvSpPr>
            <a:spLocks noGrp="1"/>
          </p:cNvSpPr>
          <p:nvPr>
            <p:ph type="body" sz="quarter" idx="10"/>
          </p:nvPr>
        </p:nvSpPr>
        <p:spPr>
          <a:xfrm>
            <a:off x="-285561" y="251109"/>
            <a:ext cx="12763121" cy="837639"/>
          </a:xfrm>
        </p:spPr>
        <p:txBody>
          <a:bodyPr/>
          <a:lstStyle/>
          <a:p>
            <a:pPr algn="ctr"/>
            <a:r>
              <a:rPr lang="en-US" sz="3600" dirty="0">
                <a:latin typeface="+mj-lt"/>
              </a:rPr>
              <a:t>Detailed Results from Experiments (Multimodal Classification)</a:t>
            </a:r>
          </a:p>
        </p:txBody>
      </p:sp>
      <p:pic>
        <p:nvPicPr>
          <p:cNvPr id="3" name="Picture 2" descr="A diagram of a sound system&#10;&#10;AI-generated content may be incorrect.">
            <a:extLst>
              <a:ext uri="{FF2B5EF4-FFF2-40B4-BE49-F238E27FC236}">
                <a16:creationId xmlns:a16="http://schemas.microsoft.com/office/drawing/2014/main" id="{5797AD62-E42E-9FAF-5C6B-7060B2C916B6}"/>
              </a:ext>
            </a:extLst>
          </p:cNvPr>
          <p:cNvPicPr>
            <a:picLocks noChangeAspect="1"/>
          </p:cNvPicPr>
          <p:nvPr/>
        </p:nvPicPr>
        <p:blipFill>
          <a:blip r:embed="rId3"/>
          <a:stretch>
            <a:fillRect/>
          </a:stretch>
        </p:blipFill>
        <p:spPr>
          <a:xfrm>
            <a:off x="142875" y="1500428"/>
            <a:ext cx="11833225" cy="3857143"/>
          </a:xfrm>
          <a:prstGeom prst="rect">
            <a:avLst/>
          </a:prstGeom>
        </p:spPr>
      </p:pic>
    </p:spTree>
    <p:extLst>
      <p:ext uri="{BB962C8B-B14F-4D97-AF65-F5344CB8AC3E}">
        <p14:creationId xmlns:p14="http://schemas.microsoft.com/office/powerpoint/2010/main" val="1377456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AD24D-A23E-D70E-1D5F-43DE72EA469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A7B3A23-4306-EA10-283B-C4DF0A355992}"/>
              </a:ext>
            </a:extLst>
          </p:cNvPr>
          <p:cNvSpPr>
            <a:spLocks noGrp="1"/>
          </p:cNvSpPr>
          <p:nvPr>
            <p:ph type="body" sz="quarter" idx="10"/>
          </p:nvPr>
        </p:nvSpPr>
        <p:spPr>
          <a:xfrm>
            <a:off x="427511" y="198173"/>
            <a:ext cx="10382427" cy="672712"/>
          </a:xfrm>
        </p:spPr>
        <p:txBody>
          <a:bodyPr/>
          <a:lstStyle/>
          <a:p>
            <a:pPr algn="ctr"/>
            <a:r>
              <a:rPr lang="en-US" sz="3600" dirty="0">
                <a:latin typeface="+mj-lt"/>
              </a:rPr>
              <a:t>Embeddings and Their Impact</a:t>
            </a:r>
          </a:p>
        </p:txBody>
      </p:sp>
      <p:sp>
        <p:nvSpPr>
          <p:cNvPr id="8" name="Text Placeholder 2">
            <a:extLst>
              <a:ext uri="{FF2B5EF4-FFF2-40B4-BE49-F238E27FC236}">
                <a16:creationId xmlns:a16="http://schemas.microsoft.com/office/drawing/2014/main" id="{AAE2CBB4-6199-35AC-1F0E-799F0894D460}"/>
              </a:ext>
            </a:extLst>
          </p:cNvPr>
          <p:cNvSpPr txBox="1">
            <a:spLocks/>
          </p:cNvSpPr>
          <p:nvPr/>
        </p:nvSpPr>
        <p:spPr>
          <a:xfrm>
            <a:off x="427511" y="1003902"/>
            <a:ext cx="4639789" cy="863663"/>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tx1"/>
                </a:solidFill>
              </a:rPr>
              <a:t>Embeddings Utilized</a:t>
            </a:r>
          </a:p>
          <a:p>
            <a:pPr marL="285750" indent="-285750">
              <a:buFont typeface="Arial" panose="020B0604020202020204" pitchFamily="34" charset="0"/>
              <a:buChar char="•"/>
            </a:pPr>
            <a:r>
              <a:rPr lang="en-US" dirty="0">
                <a:solidFill>
                  <a:schemeClr val="tx1"/>
                </a:solidFill>
              </a:rPr>
              <a:t>Impact on Model Performance</a:t>
            </a:r>
          </a:p>
        </p:txBody>
      </p:sp>
      <p:pic>
        <p:nvPicPr>
          <p:cNvPr id="10" name="Picture 9" descr="Several types of text models&#10;&#10;AI-generated content may be incorrect.">
            <a:extLst>
              <a:ext uri="{FF2B5EF4-FFF2-40B4-BE49-F238E27FC236}">
                <a16:creationId xmlns:a16="http://schemas.microsoft.com/office/drawing/2014/main" id="{BC36CA86-0D02-FC0F-854E-9DA4234905C1}"/>
              </a:ext>
            </a:extLst>
          </p:cNvPr>
          <p:cNvPicPr>
            <a:picLocks noChangeAspect="1"/>
          </p:cNvPicPr>
          <p:nvPr/>
        </p:nvPicPr>
        <p:blipFill>
          <a:blip r:embed="rId3"/>
          <a:stretch>
            <a:fillRect/>
          </a:stretch>
        </p:blipFill>
        <p:spPr>
          <a:xfrm>
            <a:off x="1943448" y="2133599"/>
            <a:ext cx="7852285" cy="4076701"/>
          </a:xfrm>
          <a:prstGeom prst="rect">
            <a:avLst/>
          </a:prstGeom>
        </p:spPr>
      </p:pic>
    </p:spTree>
    <p:extLst>
      <p:ext uri="{BB962C8B-B14F-4D97-AF65-F5344CB8AC3E}">
        <p14:creationId xmlns:p14="http://schemas.microsoft.com/office/powerpoint/2010/main" val="219007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E147C7-91FD-55FB-4ACC-DA52D8C9A733}"/>
              </a:ext>
            </a:extLst>
          </p:cNvPr>
          <p:cNvSpPr txBox="1"/>
          <p:nvPr/>
        </p:nvSpPr>
        <p:spPr>
          <a:xfrm>
            <a:off x="621615" y="404141"/>
            <a:ext cx="8413824" cy="630942"/>
          </a:xfrm>
          <a:prstGeom prst="rect">
            <a:avLst/>
          </a:prstGeom>
          <a:noFill/>
        </p:spPr>
        <p:txBody>
          <a:bodyPr wrap="square" rtlCol="0">
            <a:spAutoFit/>
          </a:bodyPr>
          <a:lstStyle/>
          <a:p>
            <a:r>
              <a:rPr lang="en-US" sz="3500" b="1" dirty="0">
                <a:solidFill>
                  <a:srgbClr val="003A92"/>
                </a:solidFill>
                <a:latin typeface="+mj-lt"/>
                <a:ea typeface="Charter Roman" charset="0"/>
                <a:cs typeface="Charter Roman" charset="0"/>
              </a:rPr>
              <a:t>INTRODUCTION</a:t>
            </a:r>
          </a:p>
        </p:txBody>
      </p:sp>
      <p:graphicFrame>
        <p:nvGraphicFramePr>
          <p:cNvPr id="2" name="Content Placeholder 2">
            <a:extLst>
              <a:ext uri="{FF2B5EF4-FFF2-40B4-BE49-F238E27FC236}">
                <a16:creationId xmlns:a16="http://schemas.microsoft.com/office/drawing/2014/main" id="{DDF8EDF1-BCF6-9189-27B8-E5E0D39009F6}"/>
              </a:ext>
            </a:extLst>
          </p:cNvPr>
          <p:cNvGraphicFramePr/>
          <p:nvPr>
            <p:extLst>
              <p:ext uri="{D42A27DB-BD31-4B8C-83A1-F6EECF244321}">
                <p14:modId xmlns:p14="http://schemas.microsoft.com/office/powerpoint/2010/main" val="3246162227"/>
              </p:ext>
            </p:extLst>
          </p:nvPr>
        </p:nvGraphicFramePr>
        <p:xfrm>
          <a:off x="296517" y="1035083"/>
          <a:ext cx="11119282" cy="5148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9389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8AA5E-96FF-16E2-F857-8AA589B6356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209AACE-CB5E-2072-EC9E-495C783B57BC}"/>
              </a:ext>
            </a:extLst>
          </p:cNvPr>
          <p:cNvSpPr>
            <a:spLocks noGrp="1"/>
          </p:cNvSpPr>
          <p:nvPr>
            <p:ph type="body" sz="quarter" idx="10"/>
          </p:nvPr>
        </p:nvSpPr>
        <p:spPr>
          <a:xfrm>
            <a:off x="427511" y="108940"/>
            <a:ext cx="10382427" cy="634010"/>
          </a:xfrm>
        </p:spPr>
        <p:txBody>
          <a:bodyPr/>
          <a:lstStyle/>
          <a:p>
            <a:pPr algn="ctr"/>
            <a:r>
              <a:rPr lang="en-US" sz="3600" dirty="0">
                <a:latin typeface="+mj-lt"/>
              </a:rPr>
              <a:t>Model Development and Performance</a:t>
            </a:r>
          </a:p>
        </p:txBody>
      </p:sp>
      <p:pic>
        <p:nvPicPr>
          <p:cNvPr id="4098" name="Picture 2">
            <a:extLst>
              <a:ext uri="{FF2B5EF4-FFF2-40B4-BE49-F238E27FC236}">
                <a16:creationId xmlns:a16="http://schemas.microsoft.com/office/drawing/2014/main" id="{AB374457-7D05-1F43-931C-368F38863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742950"/>
            <a:ext cx="10515600" cy="555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60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5FCF0-014C-FB3E-C596-E41097F13CB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36C0DFB-B3EC-F512-1A06-ADE186A984A8}"/>
              </a:ext>
            </a:extLst>
          </p:cNvPr>
          <p:cNvSpPr>
            <a:spLocks noGrp="1"/>
          </p:cNvSpPr>
          <p:nvPr>
            <p:ph type="body" sz="quarter" idx="10"/>
          </p:nvPr>
        </p:nvSpPr>
        <p:spPr>
          <a:xfrm>
            <a:off x="427511" y="331190"/>
            <a:ext cx="10382427" cy="659410"/>
          </a:xfrm>
        </p:spPr>
        <p:txBody>
          <a:bodyPr/>
          <a:lstStyle/>
          <a:p>
            <a:pPr algn="ctr"/>
            <a:r>
              <a:rPr lang="en-US" sz="3600" dirty="0">
                <a:latin typeface="+mj-lt"/>
              </a:rPr>
              <a:t>Conclusion and Future Directions</a:t>
            </a:r>
          </a:p>
        </p:txBody>
      </p:sp>
      <p:sp>
        <p:nvSpPr>
          <p:cNvPr id="6" name="Text Placeholder 2">
            <a:extLst>
              <a:ext uri="{FF2B5EF4-FFF2-40B4-BE49-F238E27FC236}">
                <a16:creationId xmlns:a16="http://schemas.microsoft.com/office/drawing/2014/main" id="{1D52A6B1-11D8-23C8-44C9-47E48A40A748}"/>
              </a:ext>
            </a:extLst>
          </p:cNvPr>
          <p:cNvSpPr txBox="1">
            <a:spLocks/>
          </p:cNvSpPr>
          <p:nvPr/>
        </p:nvSpPr>
        <p:spPr>
          <a:xfrm>
            <a:off x="427511" y="1003902"/>
            <a:ext cx="4639789" cy="863663"/>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rgbClr val="003A9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tx1"/>
                </a:solidFill>
              </a:rPr>
              <a:t>Key Findings</a:t>
            </a:r>
          </a:p>
          <a:p>
            <a:pPr marL="285750" indent="-285750">
              <a:buFont typeface="Arial" panose="020B0604020202020204" pitchFamily="34" charset="0"/>
              <a:buChar char="•"/>
            </a:pPr>
            <a:r>
              <a:rPr lang="en-US" dirty="0">
                <a:solidFill>
                  <a:schemeClr val="tx1"/>
                </a:solidFill>
              </a:rPr>
              <a:t>Future Research Directions</a:t>
            </a:r>
          </a:p>
        </p:txBody>
      </p:sp>
      <p:pic>
        <p:nvPicPr>
          <p:cNvPr id="10" name="Picture 9" descr="A hand with a mouse&#10;&#10;AI-generated content may be incorrect.">
            <a:extLst>
              <a:ext uri="{FF2B5EF4-FFF2-40B4-BE49-F238E27FC236}">
                <a16:creationId xmlns:a16="http://schemas.microsoft.com/office/drawing/2014/main" id="{A3600CA8-7A26-2262-BD72-D7029B01667B}"/>
              </a:ext>
            </a:extLst>
          </p:cNvPr>
          <p:cNvPicPr>
            <a:picLocks noChangeAspect="1"/>
          </p:cNvPicPr>
          <p:nvPr/>
        </p:nvPicPr>
        <p:blipFill>
          <a:blip r:embed="rId3"/>
          <a:stretch>
            <a:fillRect/>
          </a:stretch>
        </p:blipFill>
        <p:spPr>
          <a:xfrm>
            <a:off x="242887" y="1072551"/>
            <a:ext cx="11706225" cy="5191125"/>
          </a:xfrm>
          <a:prstGeom prst="rect">
            <a:avLst/>
          </a:prstGeom>
        </p:spPr>
      </p:pic>
    </p:spTree>
    <p:extLst>
      <p:ext uri="{BB962C8B-B14F-4D97-AF65-F5344CB8AC3E}">
        <p14:creationId xmlns:p14="http://schemas.microsoft.com/office/powerpoint/2010/main" val="1359079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BAE76-86E3-1B79-C175-F099A07B5EF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F81E41-FEC0-60FF-6A6C-89718D3C5D21}"/>
              </a:ext>
            </a:extLst>
          </p:cNvPr>
          <p:cNvSpPr txBox="1"/>
          <p:nvPr/>
        </p:nvSpPr>
        <p:spPr>
          <a:xfrm>
            <a:off x="525287" y="303431"/>
            <a:ext cx="6216650" cy="646331"/>
          </a:xfrm>
          <a:prstGeom prst="rect">
            <a:avLst/>
          </a:prstGeom>
          <a:noFill/>
        </p:spPr>
        <p:txBody>
          <a:bodyPr wrap="square" rtlCol="0">
            <a:spAutoFit/>
          </a:bodyPr>
          <a:lstStyle/>
          <a:p>
            <a:r>
              <a:rPr lang="en-US" sz="3600" b="1" dirty="0">
                <a:solidFill>
                  <a:srgbClr val="003A92"/>
                </a:solidFill>
                <a:latin typeface="+mj-lt"/>
                <a:ea typeface="Charter Roman" charset="0"/>
                <a:cs typeface="Charter Roman" charset="0"/>
              </a:rPr>
              <a:t>Audio RESULTS</a:t>
            </a:r>
            <a:r>
              <a:rPr lang="en-US" sz="3500" b="1" dirty="0">
                <a:solidFill>
                  <a:srgbClr val="003A92"/>
                </a:solidFill>
                <a:latin typeface="+mj-lt"/>
                <a:ea typeface="Charter Roman" charset="0"/>
                <a:cs typeface="Charter Roman" charset="0"/>
              </a:rPr>
              <a:t> Interpretation</a:t>
            </a:r>
          </a:p>
        </p:txBody>
      </p:sp>
      <p:pic>
        <p:nvPicPr>
          <p:cNvPr id="8194" name="Picture 2" descr="Accuracy Calculation Flowchart | Download Scientific Diagram">
            <a:extLst>
              <a:ext uri="{FF2B5EF4-FFF2-40B4-BE49-F238E27FC236}">
                <a16:creationId xmlns:a16="http://schemas.microsoft.com/office/drawing/2014/main" id="{618E7279-ABBD-60C0-A173-BD4F91BC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871" y="177800"/>
            <a:ext cx="5365424" cy="59778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B765D73-40E0-5785-29BD-F1A207B60D0E}"/>
              </a:ext>
            </a:extLst>
          </p:cNvPr>
          <p:cNvPicPr>
            <a:picLocks noChangeAspect="1"/>
          </p:cNvPicPr>
          <p:nvPr/>
        </p:nvPicPr>
        <p:blipFill>
          <a:blip r:embed="rId4"/>
          <a:stretch>
            <a:fillRect/>
          </a:stretch>
        </p:blipFill>
        <p:spPr>
          <a:xfrm>
            <a:off x="0" y="951131"/>
            <a:ext cx="7267225" cy="5340487"/>
          </a:xfrm>
          <a:prstGeom prst="rect">
            <a:avLst/>
          </a:prstGeom>
        </p:spPr>
      </p:pic>
    </p:spTree>
    <p:extLst>
      <p:ext uri="{BB962C8B-B14F-4D97-AF65-F5344CB8AC3E}">
        <p14:creationId xmlns:p14="http://schemas.microsoft.com/office/powerpoint/2010/main" val="3278514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453B9-759B-F97C-4609-6B4C881270D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A65747-C827-9FAA-1A78-433ABF26F65B}"/>
              </a:ext>
            </a:extLst>
          </p:cNvPr>
          <p:cNvSpPr txBox="1"/>
          <p:nvPr/>
        </p:nvSpPr>
        <p:spPr>
          <a:xfrm>
            <a:off x="676275" y="304800"/>
            <a:ext cx="6286500" cy="646331"/>
          </a:xfrm>
          <a:prstGeom prst="rect">
            <a:avLst/>
          </a:prstGeom>
          <a:noFill/>
        </p:spPr>
        <p:txBody>
          <a:bodyPr wrap="square" rtlCol="0">
            <a:spAutoFit/>
          </a:bodyPr>
          <a:lstStyle/>
          <a:p>
            <a:r>
              <a:rPr lang="en-US" sz="3600" b="1" dirty="0">
                <a:solidFill>
                  <a:srgbClr val="003A92"/>
                </a:solidFill>
                <a:latin typeface="+mj-lt"/>
                <a:ea typeface="Charter Roman" charset="0"/>
                <a:cs typeface="Charter Roman" charset="0"/>
              </a:rPr>
              <a:t>Text RESULTS</a:t>
            </a:r>
            <a:r>
              <a:rPr lang="en-US" sz="3500" b="1" dirty="0">
                <a:solidFill>
                  <a:srgbClr val="003A92"/>
                </a:solidFill>
                <a:latin typeface="+mj-lt"/>
                <a:ea typeface="Charter Roman" charset="0"/>
                <a:cs typeface="Charter Roman" charset="0"/>
              </a:rPr>
              <a:t> Interpretation</a:t>
            </a:r>
          </a:p>
        </p:txBody>
      </p:sp>
      <p:pic>
        <p:nvPicPr>
          <p:cNvPr id="8194" name="Picture 2" descr="Accuracy Calculation Flowchart | Download Scientific Diagram">
            <a:extLst>
              <a:ext uri="{FF2B5EF4-FFF2-40B4-BE49-F238E27FC236}">
                <a16:creationId xmlns:a16="http://schemas.microsoft.com/office/drawing/2014/main" id="{697BF2F2-0356-884E-499E-D37B310E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871" y="177800"/>
            <a:ext cx="5365424" cy="59778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7AA82BD-7B7C-B76B-852A-A7CFC1C1236B}"/>
              </a:ext>
            </a:extLst>
          </p:cNvPr>
          <p:cNvPicPr>
            <a:picLocks noChangeAspect="1"/>
          </p:cNvPicPr>
          <p:nvPr/>
        </p:nvPicPr>
        <p:blipFill>
          <a:blip r:embed="rId4"/>
          <a:stretch>
            <a:fillRect/>
          </a:stretch>
        </p:blipFill>
        <p:spPr>
          <a:xfrm>
            <a:off x="268705" y="800818"/>
            <a:ext cx="7121553" cy="5481818"/>
          </a:xfrm>
          <a:prstGeom prst="rect">
            <a:avLst/>
          </a:prstGeom>
        </p:spPr>
      </p:pic>
    </p:spTree>
    <p:extLst>
      <p:ext uri="{BB962C8B-B14F-4D97-AF65-F5344CB8AC3E}">
        <p14:creationId xmlns:p14="http://schemas.microsoft.com/office/powerpoint/2010/main" val="1984077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45DC3-D49D-ABD8-743F-DEBFB6BBA058}"/>
            </a:ext>
          </a:extLst>
        </p:cNvPr>
        <p:cNvGrpSpPr/>
        <p:nvPr/>
      </p:nvGrpSpPr>
      <p:grpSpPr>
        <a:xfrm>
          <a:off x="0" y="0"/>
          <a:ext cx="0" cy="0"/>
          <a:chOff x="0" y="0"/>
          <a:chExt cx="0" cy="0"/>
        </a:xfrm>
      </p:grpSpPr>
      <p:pic>
        <p:nvPicPr>
          <p:cNvPr id="8194" name="Picture 2" descr="Accuracy Calculation Flowchart | Download Scientific Diagram">
            <a:extLst>
              <a:ext uri="{FF2B5EF4-FFF2-40B4-BE49-F238E27FC236}">
                <a16:creationId xmlns:a16="http://schemas.microsoft.com/office/drawing/2014/main" id="{CD808B87-32F0-0B48-708C-8E0E6DBC3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150" y="177800"/>
            <a:ext cx="5055770" cy="5977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AB4EDB-3ADE-7171-EB66-9D5DDA2CF280}"/>
              </a:ext>
            </a:extLst>
          </p:cNvPr>
          <p:cNvSpPr txBox="1"/>
          <p:nvPr/>
        </p:nvSpPr>
        <p:spPr>
          <a:xfrm>
            <a:off x="0" y="304800"/>
            <a:ext cx="7991475" cy="646331"/>
          </a:xfrm>
          <a:prstGeom prst="rect">
            <a:avLst/>
          </a:prstGeom>
          <a:noFill/>
        </p:spPr>
        <p:txBody>
          <a:bodyPr wrap="square" rtlCol="0">
            <a:spAutoFit/>
          </a:bodyPr>
          <a:lstStyle/>
          <a:p>
            <a:r>
              <a:rPr lang="en-US" sz="3600" b="1" dirty="0">
                <a:solidFill>
                  <a:srgbClr val="003A92"/>
                </a:solidFill>
                <a:latin typeface="+mj-lt"/>
                <a:ea typeface="Charter Roman" charset="0"/>
                <a:cs typeface="Charter Roman" charset="0"/>
              </a:rPr>
              <a:t>Audio and Text RESULTS</a:t>
            </a:r>
            <a:r>
              <a:rPr lang="en-US" sz="3500" b="1" dirty="0">
                <a:solidFill>
                  <a:srgbClr val="003A92"/>
                </a:solidFill>
                <a:latin typeface="+mj-lt"/>
                <a:ea typeface="Charter Roman" charset="0"/>
                <a:cs typeface="Charter Roman" charset="0"/>
              </a:rPr>
              <a:t> Interpretation</a:t>
            </a:r>
          </a:p>
        </p:txBody>
      </p:sp>
      <p:pic>
        <p:nvPicPr>
          <p:cNvPr id="6" name="Picture 5">
            <a:extLst>
              <a:ext uri="{FF2B5EF4-FFF2-40B4-BE49-F238E27FC236}">
                <a16:creationId xmlns:a16="http://schemas.microsoft.com/office/drawing/2014/main" id="{FA70F5F3-0CFE-5AFA-C1A0-3E0072848D1E}"/>
              </a:ext>
            </a:extLst>
          </p:cNvPr>
          <p:cNvPicPr>
            <a:picLocks noChangeAspect="1"/>
          </p:cNvPicPr>
          <p:nvPr/>
        </p:nvPicPr>
        <p:blipFill>
          <a:blip r:embed="rId4"/>
          <a:stretch>
            <a:fillRect/>
          </a:stretch>
        </p:blipFill>
        <p:spPr>
          <a:xfrm>
            <a:off x="161926" y="858400"/>
            <a:ext cx="7829550" cy="5424236"/>
          </a:xfrm>
          <a:prstGeom prst="rect">
            <a:avLst/>
          </a:prstGeom>
        </p:spPr>
      </p:pic>
    </p:spTree>
    <p:extLst>
      <p:ext uri="{BB962C8B-B14F-4D97-AF65-F5344CB8AC3E}">
        <p14:creationId xmlns:p14="http://schemas.microsoft.com/office/powerpoint/2010/main" val="2427342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0AB1D7CB-4995-D6A8-83F4-93598485C571}"/>
              </a:ext>
            </a:extLst>
          </p:cNvPr>
          <p:cNvPicPr>
            <a:picLocks noChangeAspect="1"/>
          </p:cNvPicPr>
          <p:nvPr/>
        </p:nvPicPr>
        <p:blipFill>
          <a:blip r:embed="rId3"/>
          <a:stretch>
            <a:fillRect/>
          </a:stretch>
        </p:blipFill>
        <p:spPr>
          <a:xfrm>
            <a:off x="-1" y="817205"/>
            <a:ext cx="12192000" cy="5580420"/>
          </a:xfrm>
          <a:prstGeom prst="rect">
            <a:avLst/>
          </a:prstGeom>
        </p:spPr>
      </p:pic>
      <p:sp>
        <p:nvSpPr>
          <p:cNvPr id="10" name="TextBox 9">
            <a:extLst>
              <a:ext uri="{FF2B5EF4-FFF2-40B4-BE49-F238E27FC236}">
                <a16:creationId xmlns:a16="http://schemas.microsoft.com/office/drawing/2014/main" id="{737B48A6-27B5-40FA-A8ED-1882BA0BF42E}"/>
              </a:ext>
            </a:extLst>
          </p:cNvPr>
          <p:cNvSpPr txBox="1"/>
          <p:nvPr/>
        </p:nvSpPr>
        <p:spPr>
          <a:xfrm>
            <a:off x="4458944" y="170874"/>
            <a:ext cx="3274111" cy="646331"/>
          </a:xfrm>
          <a:prstGeom prst="rect">
            <a:avLst/>
          </a:prstGeom>
          <a:noFill/>
        </p:spPr>
        <p:txBody>
          <a:bodyPr wrap="square" rtlCol="0">
            <a:spAutoFit/>
          </a:bodyPr>
          <a:lstStyle/>
          <a:p>
            <a:r>
              <a:rPr lang="en-US" sz="3500" b="1" dirty="0">
                <a:latin typeface="+mj-lt"/>
                <a:ea typeface="Charter Roman" charset="0"/>
                <a:cs typeface="Charter Roman" charset="0"/>
              </a:rPr>
              <a:t>IMPLICATIONS</a:t>
            </a:r>
          </a:p>
        </p:txBody>
      </p:sp>
    </p:spTree>
    <p:extLst>
      <p:ext uri="{BB962C8B-B14F-4D97-AF65-F5344CB8AC3E}">
        <p14:creationId xmlns:p14="http://schemas.microsoft.com/office/powerpoint/2010/main" val="3778892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3EDD8-08A7-4C8E-92E0-28ED77F980AA}"/>
              </a:ext>
            </a:extLst>
          </p:cNvPr>
          <p:cNvSpPr txBox="1"/>
          <p:nvPr/>
        </p:nvSpPr>
        <p:spPr>
          <a:xfrm>
            <a:off x="740486" y="208290"/>
            <a:ext cx="11451514" cy="646331"/>
          </a:xfrm>
          <a:prstGeom prst="rect">
            <a:avLst/>
          </a:prstGeom>
          <a:noFill/>
        </p:spPr>
        <p:txBody>
          <a:bodyPr wrap="square" rtlCol="0">
            <a:spAutoFit/>
          </a:bodyPr>
          <a:lstStyle/>
          <a:p>
            <a:r>
              <a:rPr lang="en-US" sz="3500" b="1" dirty="0">
                <a:latin typeface="+mj-lt"/>
                <a:ea typeface="Charter Roman" charset="0"/>
                <a:cs typeface="Charter Roman" charset="0"/>
              </a:rPr>
              <a:t>RECOMMENDATIONS (PRACTICAL APPLICATION)</a:t>
            </a:r>
          </a:p>
        </p:txBody>
      </p:sp>
      <p:pic>
        <p:nvPicPr>
          <p:cNvPr id="5" name="Picture 4" descr="A diagram of a machine translation process&#10;&#10;AI-generated content may be incorrect.">
            <a:extLst>
              <a:ext uri="{FF2B5EF4-FFF2-40B4-BE49-F238E27FC236}">
                <a16:creationId xmlns:a16="http://schemas.microsoft.com/office/drawing/2014/main" id="{0312E0F1-1103-C202-B40B-09BDDBBAC88E}"/>
              </a:ext>
            </a:extLst>
          </p:cNvPr>
          <p:cNvPicPr>
            <a:picLocks noChangeAspect="1"/>
          </p:cNvPicPr>
          <p:nvPr/>
        </p:nvPicPr>
        <p:blipFill>
          <a:blip r:embed="rId3"/>
          <a:stretch>
            <a:fillRect/>
          </a:stretch>
        </p:blipFill>
        <p:spPr>
          <a:xfrm>
            <a:off x="2184755" y="942975"/>
            <a:ext cx="8562975" cy="4972049"/>
          </a:xfrm>
          <a:prstGeom prst="rect">
            <a:avLst/>
          </a:prstGeom>
        </p:spPr>
      </p:pic>
    </p:spTree>
    <p:extLst>
      <p:ext uri="{BB962C8B-B14F-4D97-AF65-F5344CB8AC3E}">
        <p14:creationId xmlns:p14="http://schemas.microsoft.com/office/powerpoint/2010/main" val="3543984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E70D0-5EFE-4C9D-947E-12DCF06D4C40}"/>
              </a:ext>
            </a:extLst>
          </p:cNvPr>
          <p:cNvSpPr txBox="1"/>
          <p:nvPr/>
        </p:nvSpPr>
        <p:spPr>
          <a:xfrm>
            <a:off x="621614" y="494040"/>
            <a:ext cx="11451514" cy="646331"/>
          </a:xfrm>
          <a:prstGeom prst="rect">
            <a:avLst/>
          </a:prstGeom>
          <a:noFill/>
        </p:spPr>
        <p:txBody>
          <a:bodyPr wrap="square" rtlCol="0">
            <a:spAutoFit/>
          </a:bodyPr>
          <a:lstStyle/>
          <a:p>
            <a:r>
              <a:rPr lang="en-US" sz="3500" b="1" dirty="0">
                <a:latin typeface="+mj-lt"/>
                <a:ea typeface="Charter Roman" charset="0"/>
                <a:cs typeface="Charter Roman" charset="0"/>
              </a:rPr>
              <a:t>LIMITATIONS</a:t>
            </a:r>
          </a:p>
        </p:txBody>
      </p:sp>
      <p:pic>
        <p:nvPicPr>
          <p:cNvPr id="5" name="Picture 4">
            <a:extLst>
              <a:ext uri="{FF2B5EF4-FFF2-40B4-BE49-F238E27FC236}">
                <a16:creationId xmlns:a16="http://schemas.microsoft.com/office/drawing/2014/main" id="{F57B90B1-0896-90CE-54C1-E808E52EE373}"/>
              </a:ext>
            </a:extLst>
          </p:cNvPr>
          <p:cNvPicPr>
            <a:picLocks noChangeAspect="1"/>
          </p:cNvPicPr>
          <p:nvPr/>
        </p:nvPicPr>
        <p:blipFill>
          <a:blip r:embed="rId3"/>
          <a:stretch>
            <a:fillRect/>
          </a:stretch>
        </p:blipFill>
        <p:spPr>
          <a:xfrm>
            <a:off x="3724275" y="275902"/>
            <a:ext cx="8467725" cy="5096821"/>
          </a:xfrm>
          <a:prstGeom prst="rect">
            <a:avLst/>
          </a:prstGeom>
        </p:spPr>
      </p:pic>
      <p:sp>
        <p:nvSpPr>
          <p:cNvPr id="6" name="Content Placeholder 2">
            <a:extLst>
              <a:ext uri="{FF2B5EF4-FFF2-40B4-BE49-F238E27FC236}">
                <a16:creationId xmlns:a16="http://schemas.microsoft.com/office/drawing/2014/main" id="{D36F837A-E936-49D1-A37E-9CFCE730BE89}"/>
              </a:ext>
            </a:extLst>
          </p:cNvPr>
          <p:cNvSpPr txBox="1">
            <a:spLocks/>
          </p:cNvSpPr>
          <p:nvPr/>
        </p:nvSpPr>
        <p:spPr>
          <a:xfrm>
            <a:off x="154891" y="1851458"/>
            <a:ext cx="3655109" cy="2810177"/>
          </a:xfrm>
          <a:prstGeom prst="rect">
            <a:avLst/>
          </a:prstGeom>
        </p:spPr>
        <p:txBody>
          <a:bodyPr vert="horz" lIns="91440" tIns="45720" rIns="91440" bIns="45720" rtlCol="0">
            <a:normAutofit fontScale="92500" lnSpcReduction="20000"/>
          </a:bodyPr>
          <a:lstStyle>
            <a:lvl1pPr marL="228600" indent="-228600" algn="l" defTabSz="457200" rtl="0" eaLnBrk="1" latinLnBrk="0" hangingPunct="1">
              <a:spcBef>
                <a:spcPct val="20000"/>
              </a:spcBef>
              <a:buFont typeface="Wingdings" panose="05000000000000000000" pitchFamily="2" charset="2"/>
              <a:buChar char="§"/>
              <a:defRPr sz="3600" kern="1200">
                <a:solidFill>
                  <a:schemeClr val="tx1">
                    <a:lumMod val="85000"/>
                    <a:lumOff val="15000"/>
                  </a:schemeClr>
                </a:solidFill>
                <a:latin typeface="+mn-lt"/>
                <a:ea typeface="+mn-ea"/>
                <a:cs typeface="+mn-cs"/>
              </a:defRPr>
            </a:lvl1pPr>
            <a:lvl2pPr marL="571500" indent="-280988" algn="l" defTabSz="457200" rtl="0" eaLnBrk="1" latinLnBrk="0" hangingPunct="1">
              <a:spcBef>
                <a:spcPct val="20000"/>
              </a:spcBef>
              <a:buFont typeface="Wingdings 3" panose="05040102010807070707" pitchFamily="18" charset="2"/>
              <a:buChar char="&quot;"/>
              <a:defRPr sz="3200" kern="1200">
                <a:solidFill>
                  <a:schemeClr val="tx1">
                    <a:lumMod val="85000"/>
                    <a:lumOff val="15000"/>
                  </a:schemeClr>
                </a:solidFill>
                <a:latin typeface="+mn-lt"/>
                <a:ea typeface="+mn-ea"/>
                <a:cs typeface="+mn-cs"/>
              </a:defRPr>
            </a:lvl2pPr>
            <a:lvl3pPr marL="862013" indent="-176213" algn="l" defTabSz="457200" rtl="0" eaLnBrk="1" latinLnBrk="0" hangingPunct="1">
              <a:spcBef>
                <a:spcPct val="20000"/>
              </a:spcBef>
              <a:buFont typeface="Calibri" panose="020F0502020204030204" pitchFamily="34" charset="0"/>
              <a:buChar char="▪"/>
              <a:defRPr sz="2800" kern="1200">
                <a:solidFill>
                  <a:schemeClr val="tx1">
                    <a:lumMod val="85000"/>
                    <a:lumOff val="15000"/>
                  </a:schemeClr>
                </a:solidFill>
                <a:latin typeface="+mn-lt"/>
                <a:ea typeface="+mn-ea"/>
                <a:cs typeface="+mn-cs"/>
              </a:defRPr>
            </a:lvl3pPr>
            <a:lvl4pPr marL="1204913"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1485900" indent="-166688"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None/>
              <a:tabLst/>
              <a:defRPr/>
            </a:pPr>
            <a:r>
              <a:rPr kumimoji="0" lang="en-US" sz="2400" b="0" i="0" u="none" strike="noStrike" kern="1200" cap="none" spc="0" normalizeH="0" baseline="0" noProof="0" dirty="0">
                <a:ln>
                  <a:noFill/>
                </a:ln>
                <a:solidFill>
                  <a:sysClr val="windowText" lastClr="000000">
                    <a:lumMod val="85000"/>
                    <a:lumOff val="15000"/>
                  </a:sysClr>
                </a:solidFill>
                <a:effectLst/>
                <a:uLnTx/>
                <a:uFillTx/>
                <a:ea typeface="+mn-ea"/>
                <a:cs typeface="+mn-cs"/>
              </a:rPr>
              <a:t>Identified limitations:</a:t>
            </a:r>
          </a:p>
          <a:p>
            <a:pPr marL="0" marR="0" lvl="0" indent="0" algn="l" defTabSz="457200" rtl="0" eaLnBrk="1" fontAlgn="auto" latinLnBrk="0" hangingPunct="1">
              <a:lnSpc>
                <a:spcPct val="100000"/>
              </a:lnSpc>
              <a:spcBef>
                <a:spcPct val="20000"/>
              </a:spcBef>
              <a:spcAft>
                <a:spcPts val="0"/>
              </a:spcAft>
              <a:buClrTx/>
              <a:buSzTx/>
              <a:buNone/>
              <a:tabLst/>
              <a:defRPr/>
            </a:pPr>
            <a:endParaRPr kumimoji="0" lang="en-US" sz="2400" b="0" i="0" u="none" strike="noStrike" kern="1200" cap="none" spc="0" normalizeH="0" baseline="0" noProof="0" dirty="0">
              <a:ln>
                <a:noFill/>
              </a:ln>
              <a:solidFill>
                <a:sysClr val="windowText" lastClr="000000">
                  <a:lumMod val="85000"/>
                  <a:lumOff val="15000"/>
                </a:sysClr>
              </a:solidFill>
              <a:effectLst/>
              <a:uLnTx/>
              <a:uFillTx/>
              <a:ea typeface="+mn-ea"/>
              <a:cs typeface="+mn-cs"/>
            </a:endParaRPr>
          </a:p>
          <a:p>
            <a:pPr>
              <a:buFont typeface="Arial" panose="020B0604020202020204" pitchFamily="34" charset="0"/>
              <a:buChar char="•"/>
              <a:defRPr/>
            </a:pPr>
            <a:r>
              <a:rPr kumimoji="0" lang="en-US" sz="2400" b="0" i="0" u="none" strike="noStrike" kern="1200" cap="none" spc="0" normalizeH="0" baseline="0" noProof="0" dirty="0">
                <a:ln>
                  <a:noFill/>
                </a:ln>
                <a:solidFill>
                  <a:sysClr val="windowText" lastClr="000000">
                    <a:lumMod val="85000"/>
                    <a:lumOff val="15000"/>
                  </a:sysClr>
                </a:solidFill>
                <a:effectLst/>
                <a:uLnTx/>
                <a:uFillTx/>
                <a:ea typeface="+mn-ea"/>
                <a:cs typeface="+mn-cs"/>
              </a:rPr>
              <a:t>Current data capture system limitations</a:t>
            </a:r>
          </a:p>
          <a:p>
            <a:pPr>
              <a:buFont typeface="Arial" panose="020B0604020202020204" pitchFamily="34" charset="0"/>
              <a:buChar char="•"/>
              <a:defRPr/>
            </a:pPr>
            <a:r>
              <a:rPr kumimoji="0" lang="en-US" sz="2400" b="0" i="0" u="none" strike="noStrike" kern="1200" cap="none" spc="0" normalizeH="0" baseline="0" noProof="0" dirty="0">
                <a:ln>
                  <a:noFill/>
                </a:ln>
                <a:solidFill>
                  <a:sysClr val="windowText" lastClr="000000">
                    <a:lumMod val="85000"/>
                    <a:lumOff val="15000"/>
                  </a:sysClr>
                </a:solidFill>
                <a:effectLst/>
                <a:uLnTx/>
                <a:uFillTx/>
                <a:ea typeface="+mn-ea"/>
                <a:cs typeface="+mn-cs"/>
              </a:rPr>
              <a:t>Human interpretation variations</a:t>
            </a:r>
          </a:p>
          <a:p>
            <a:pPr>
              <a:buFont typeface="Arial" panose="020B0604020202020204" pitchFamily="34" charset="0"/>
              <a:buChar char="•"/>
              <a:defRPr/>
            </a:pPr>
            <a:r>
              <a:rPr kumimoji="0" lang="en-US" sz="2400" b="0" i="0" u="none" strike="noStrike" kern="1200" cap="none" spc="0" normalizeH="0" baseline="0" noProof="0" dirty="0">
                <a:ln>
                  <a:noFill/>
                </a:ln>
                <a:solidFill>
                  <a:sysClr val="windowText" lastClr="000000">
                    <a:lumMod val="85000"/>
                    <a:lumOff val="15000"/>
                  </a:sysClr>
                </a:solidFill>
                <a:effectLst/>
                <a:uLnTx/>
                <a:uFillTx/>
                <a:ea typeface="+mn-ea"/>
                <a:cs typeface="+mn-cs"/>
              </a:rPr>
              <a:t>Technological constraints</a:t>
            </a:r>
          </a:p>
          <a:p>
            <a:pPr>
              <a:buFont typeface="Arial" panose="020B0604020202020204" pitchFamily="34" charset="0"/>
              <a:buChar char="•"/>
              <a:defRPr/>
            </a:pPr>
            <a:r>
              <a:rPr kumimoji="0" lang="en-US" sz="2400" b="0" i="0" u="none" strike="noStrike" kern="1200" cap="none" spc="0" normalizeH="0" baseline="0" noProof="0" dirty="0">
                <a:ln>
                  <a:noFill/>
                </a:ln>
                <a:solidFill>
                  <a:sysClr val="windowText" lastClr="000000">
                    <a:lumMod val="85000"/>
                    <a:lumOff val="15000"/>
                  </a:sysClr>
                </a:solidFill>
                <a:effectLst/>
                <a:uLnTx/>
                <a:uFillTx/>
                <a:ea typeface="+mn-ea"/>
                <a:cs typeface="+mn-cs"/>
              </a:rPr>
              <a:t>Implementation challenges</a:t>
            </a:r>
            <a:endParaRPr kumimoji="0" lang="en-US" sz="1600" b="0" i="0" u="none" strike="noStrike" kern="1200" cap="none" spc="0" normalizeH="0" baseline="0" noProof="0" dirty="0">
              <a:ln>
                <a:noFill/>
              </a:ln>
              <a:solidFill>
                <a:sysClr val="windowText" lastClr="000000">
                  <a:lumMod val="85000"/>
                  <a:lumOff val="15000"/>
                </a:sysClr>
              </a:solidFill>
              <a:effectLst/>
              <a:uLnTx/>
              <a:uFillTx/>
              <a:latin typeface="Calibri"/>
              <a:ea typeface="+mn-ea"/>
              <a:cs typeface="+mn-cs"/>
            </a:endParaRPr>
          </a:p>
        </p:txBody>
      </p:sp>
    </p:spTree>
    <p:extLst>
      <p:ext uri="{BB962C8B-B14F-4D97-AF65-F5344CB8AC3E}">
        <p14:creationId xmlns:p14="http://schemas.microsoft.com/office/powerpoint/2010/main" val="803746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5D3B74-DE8F-4853-BC96-499608C35916}"/>
              </a:ext>
            </a:extLst>
          </p:cNvPr>
          <p:cNvSpPr txBox="1"/>
          <p:nvPr/>
        </p:nvSpPr>
        <p:spPr>
          <a:xfrm>
            <a:off x="1620494" y="243761"/>
            <a:ext cx="8951011" cy="646331"/>
          </a:xfrm>
          <a:prstGeom prst="rect">
            <a:avLst/>
          </a:prstGeom>
          <a:noFill/>
        </p:spPr>
        <p:txBody>
          <a:bodyPr wrap="square" rtlCol="0">
            <a:spAutoFit/>
          </a:bodyPr>
          <a:lstStyle/>
          <a:p>
            <a:r>
              <a:rPr lang="en-US" sz="3500" b="1" dirty="0">
                <a:latin typeface="+mj-lt"/>
                <a:ea typeface="Charter Roman" charset="0"/>
                <a:cs typeface="Charter Roman" charset="0"/>
              </a:rPr>
              <a:t>RECOMMENDATIONS (FUTURE RESEARCH)</a:t>
            </a:r>
          </a:p>
        </p:txBody>
      </p:sp>
      <p:pic>
        <p:nvPicPr>
          <p:cNvPr id="9218" name="Picture 2" descr="Overview of NLP-based regulatory information extraction for a building... |  Download Scientific Diagram">
            <a:extLst>
              <a:ext uri="{FF2B5EF4-FFF2-40B4-BE49-F238E27FC236}">
                <a16:creationId xmlns:a16="http://schemas.microsoft.com/office/drawing/2014/main" id="{2FBF1943-EFEF-E1A7-9BB0-FD5E0E6BD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725" y="890092"/>
            <a:ext cx="658678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BC8364D-E71F-4E83-AF9E-ABAE4DD56FB4}"/>
              </a:ext>
            </a:extLst>
          </p:cNvPr>
          <p:cNvSpPr txBox="1">
            <a:spLocks/>
          </p:cNvSpPr>
          <p:nvPr/>
        </p:nvSpPr>
        <p:spPr>
          <a:xfrm>
            <a:off x="450164" y="1458054"/>
            <a:ext cx="4207561" cy="1970945"/>
          </a:xfrm>
          <a:prstGeom prst="rect">
            <a:avLst/>
          </a:prstGeom>
        </p:spPr>
        <p:txBody>
          <a:bodyPr vert="horz" lIns="91440" tIns="45720" rIns="91440" bIns="45720" rtlCol="0">
            <a:normAutofit fontScale="92500" lnSpcReduction="20000"/>
          </a:bodyPr>
          <a:lstStyle>
            <a:lvl1pPr marL="228600" indent="-228600" algn="l" defTabSz="457200" rtl="0" eaLnBrk="1" latinLnBrk="0" hangingPunct="1">
              <a:spcBef>
                <a:spcPct val="20000"/>
              </a:spcBef>
              <a:buFont typeface="Wingdings" panose="05000000000000000000" pitchFamily="2" charset="2"/>
              <a:buChar char="§"/>
              <a:defRPr sz="3600" kern="1200">
                <a:solidFill>
                  <a:schemeClr val="tx1">
                    <a:lumMod val="85000"/>
                    <a:lumOff val="15000"/>
                  </a:schemeClr>
                </a:solidFill>
                <a:latin typeface="+mn-lt"/>
                <a:ea typeface="+mn-ea"/>
                <a:cs typeface="+mn-cs"/>
              </a:defRPr>
            </a:lvl1pPr>
            <a:lvl2pPr marL="571500" indent="-280988" algn="l" defTabSz="457200" rtl="0" eaLnBrk="1" latinLnBrk="0" hangingPunct="1">
              <a:spcBef>
                <a:spcPct val="20000"/>
              </a:spcBef>
              <a:buFont typeface="Wingdings 3" panose="05040102010807070707" pitchFamily="18" charset="2"/>
              <a:buChar char="&quot;"/>
              <a:defRPr sz="3200" kern="1200">
                <a:solidFill>
                  <a:schemeClr val="tx1">
                    <a:lumMod val="85000"/>
                    <a:lumOff val="15000"/>
                  </a:schemeClr>
                </a:solidFill>
                <a:latin typeface="+mn-lt"/>
                <a:ea typeface="+mn-ea"/>
                <a:cs typeface="+mn-cs"/>
              </a:defRPr>
            </a:lvl2pPr>
            <a:lvl3pPr marL="862013" indent="-176213" algn="l" defTabSz="457200" rtl="0" eaLnBrk="1" latinLnBrk="0" hangingPunct="1">
              <a:spcBef>
                <a:spcPct val="20000"/>
              </a:spcBef>
              <a:buFont typeface="Calibri" panose="020F0502020204030204" pitchFamily="34" charset="0"/>
              <a:buChar char="▪"/>
              <a:defRPr sz="2800" kern="1200">
                <a:solidFill>
                  <a:schemeClr val="tx1">
                    <a:lumMod val="85000"/>
                    <a:lumOff val="15000"/>
                  </a:schemeClr>
                </a:solidFill>
                <a:latin typeface="+mn-lt"/>
                <a:ea typeface="+mn-ea"/>
                <a:cs typeface="+mn-cs"/>
              </a:defRPr>
            </a:lvl3pPr>
            <a:lvl4pPr marL="1204913"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1485900" indent="-166688"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dirty="0"/>
              <a:t> Recommendation 1: Explore Diverse Populations.</a:t>
            </a:r>
            <a:endParaRPr lang="en-US" sz="2000" dirty="0"/>
          </a:p>
          <a:p>
            <a:r>
              <a:rPr lang="en-US" sz="2000" b="1" dirty="0"/>
              <a:t> Recommendation 2: Longitudinal Studies.</a:t>
            </a:r>
            <a:endParaRPr lang="en-US" sz="2000" dirty="0"/>
          </a:p>
          <a:p>
            <a:r>
              <a:rPr lang="en-US" sz="2000" b="1" dirty="0"/>
              <a:t> Recommendation 3: Integrate Advanced Machine Learning Techniques</a:t>
            </a:r>
            <a:r>
              <a:rPr lang="en-US" sz="2000" dirty="0">
                <a:solidFill>
                  <a:sysClr val="windowText" lastClr="000000">
                    <a:lumMod val="85000"/>
                    <a:lumOff val="15000"/>
                  </a:sysClr>
                </a:solidFill>
              </a:rPr>
              <a:t>.</a:t>
            </a:r>
            <a:endParaRPr lang="en-US" sz="2000" b="1" dirty="0"/>
          </a:p>
        </p:txBody>
      </p:sp>
    </p:spTree>
    <p:extLst>
      <p:ext uri="{BB962C8B-B14F-4D97-AF65-F5344CB8AC3E}">
        <p14:creationId xmlns:p14="http://schemas.microsoft.com/office/powerpoint/2010/main" val="2368830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19D795-71A9-43C9-A595-25C87D53BE35}"/>
              </a:ext>
            </a:extLst>
          </p:cNvPr>
          <p:cNvSpPr txBox="1"/>
          <p:nvPr/>
        </p:nvSpPr>
        <p:spPr>
          <a:xfrm>
            <a:off x="4387507" y="86408"/>
            <a:ext cx="3416986" cy="646331"/>
          </a:xfrm>
          <a:prstGeom prst="rect">
            <a:avLst/>
          </a:prstGeom>
          <a:noFill/>
        </p:spPr>
        <p:txBody>
          <a:bodyPr wrap="square" rtlCol="0">
            <a:spAutoFit/>
          </a:bodyPr>
          <a:lstStyle/>
          <a:p>
            <a:r>
              <a:rPr lang="en-US" sz="3500" b="1" dirty="0">
                <a:latin typeface="+mj-lt"/>
                <a:ea typeface="Charter Roman" charset="0"/>
                <a:cs typeface="Charter Roman" charset="0"/>
              </a:rPr>
              <a:t>CONCLUSIONS</a:t>
            </a:r>
          </a:p>
        </p:txBody>
      </p:sp>
      <p:sp>
        <p:nvSpPr>
          <p:cNvPr id="4" name="Content Placeholder 2">
            <a:extLst>
              <a:ext uri="{FF2B5EF4-FFF2-40B4-BE49-F238E27FC236}">
                <a16:creationId xmlns:a16="http://schemas.microsoft.com/office/drawing/2014/main" id="{928CF80A-EE9F-4B04-9001-8386924984E4}"/>
              </a:ext>
            </a:extLst>
          </p:cNvPr>
          <p:cNvSpPr txBox="1">
            <a:spLocks/>
          </p:cNvSpPr>
          <p:nvPr/>
        </p:nvSpPr>
        <p:spPr>
          <a:xfrm>
            <a:off x="173942" y="599389"/>
            <a:ext cx="7103158" cy="1243833"/>
          </a:xfrm>
          <a:prstGeom prst="rect">
            <a:avLst/>
          </a:prstGeom>
        </p:spPr>
        <p:txBody>
          <a:bodyPr vert="horz" lIns="91440" tIns="45720" rIns="91440" bIns="45720" rtlCol="0">
            <a:normAutofit lnSpcReduction="10000"/>
          </a:bodyPr>
          <a:lstStyle>
            <a:lvl1pPr marL="228600" indent="-228600" algn="l" defTabSz="457200" rtl="0" eaLnBrk="1" latinLnBrk="0" hangingPunct="1">
              <a:spcBef>
                <a:spcPct val="20000"/>
              </a:spcBef>
              <a:buFont typeface="Wingdings" panose="05000000000000000000" pitchFamily="2" charset="2"/>
              <a:buChar char="§"/>
              <a:defRPr sz="3600" kern="1200">
                <a:solidFill>
                  <a:schemeClr val="tx1">
                    <a:lumMod val="85000"/>
                    <a:lumOff val="15000"/>
                  </a:schemeClr>
                </a:solidFill>
                <a:latin typeface="+mn-lt"/>
                <a:ea typeface="+mn-ea"/>
                <a:cs typeface="+mn-cs"/>
              </a:defRPr>
            </a:lvl1pPr>
            <a:lvl2pPr marL="571500" indent="-280988" algn="l" defTabSz="457200" rtl="0" eaLnBrk="1" latinLnBrk="0" hangingPunct="1">
              <a:spcBef>
                <a:spcPct val="20000"/>
              </a:spcBef>
              <a:buFont typeface="Wingdings 3" panose="05040102010807070707" pitchFamily="18" charset="2"/>
              <a:buChar char="&quot;"/>
              <a:defRPr sz="3200" kern="1200">
                <a:solidFill>
                  <a:schemeClr val="tx1">
                    <a:lumMod val="85000"/>
                    <a:lumOff val="15000"/>
                  </a:schemeClr>
                </a:solidFill>
                <a:latin typeface="+mn-lt"/>
                <a:ea typeface="+mn-ea"/>
                <a:cs typeface="+mn-cs"/>
              </a:defRPr>
            </a:lvl2pPr>
            <a:lvl3pPr marL="862013" indent="-176213" algn="l" defTabSz="457200" rtl="0" eaLnBrk="1" latinLnBrk="0" hangingPunct="1">
              <a:spcBef>
                <a:spcPct val="20000"/>
              </a:spcBef>
              <a:buFont typeface="Calibri" panose="020F0502020204030204" pitchFamily="34" charset="0"/>
              <a:buChar char="▪"/>
              <a:defRPr sz="2800" kern="1200">
                <a:solidFill>
                  <a:schemeClr val="tx1">
                    <a:lumMod val="85000"/>
                    <a:lumOff val="15000"/>
                  </a:schemeClr>
                </a:solidFill>
                <a:latin typeface="+mn-lt"/>
                <a:ea typeface="+mn-ea"/>
                <a:cs typeface="+mn-cs"/>
              </a:defRPr>
            </a:lvl3pPr>
            <a:lvl4pPr marL="1204913"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1485900" indent="-166688"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Overarching Conclusions</a:t>
            </a:r>
          </a:p>
          <a:p>
            <a:r>
              <a:rPr lang="en-US" sz="2400" b="1" dirty="0"/>
              <a:t>Connection to Framework and Literature</a:t>
            </a:r>
          </a:p>
          <a:p>
            <a:r>
              <a:rPr lang="en-US" sz="2400" b="1" dirty="0"/>
              <a:t>Main Message and Recommendations</a:t>
            </a:r>
          </a:p>
        </p:txBody>
      </p:sp>
      <p:pic>
        <p:nvPicPr>
          <p:cNvPr id="8" name="Picture 7" descr="A diagram of a person's head&#10;&#10;AI-generated content may be incorrect.">
            <a:extLst>
              <a:ext uri="{FF2B5EF4-FFF2-40B4-BE49-F238E27FC236}">
                <a16:creationId xmlns:a16="http://schemas.microsoft.com/office/drawing/2014/main" id="{909937F0-378D-C486-CA34-D0286E1F78DF}"/>
              </a:ext>
            </a:extLst>
          </p:cNvPr>
          <p:cNvPicPr>
            <a:picLocks noChangeAspect="1"/>
          </p:cNvPicPr>
          <p:nvPr/>
        </p:nvPicPr>
        <p:blipFill>
          <a:blip r:embed="rId3"/>
          <a:stretch>
            <a:fillRect/>
          </a:stretch>
        </p:blipFill>
        <p:spPr>
          <a:xfrm>
            <a:off x="1504019" y="1934092"/>
            <a:ext cx="9183962" cy="2989816"/>
          </a:xfrm>
          <a:prstGeom prst="rect">
            <a:avLst/>
          </a:prstGeom>
        </p:spPr>
      </p:pic>
    </p:spTree>
    <p:extLst>
      <p:ext uri="{BB962C8B-B14F-4D97-AF65-F5344CB8AC3E}">
        <p14:creationId xmlns:p14="http://schemas.microsoft.com/office/powerpoint/2010/main" val="4242769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A2329D3-4F9F-4417-B37A-6D0774C91608}"/>
              </a:ext>
            </a:extLst>
          </p:cNvPr>
          <p:cNvSpPr txBox="1"/>
          <p:nvPr/>
        </p:nvSpPr>
        <p:spPr>
          <a:xfrm>
            <a:off x="390055" y="494040"/>
            <a:ext cx="8413824" cy="630942"/>
          </a:xfrm>
          <a:prstGeom prst="rect">
            <a:avLst/>
          </a:prstGeom>
          <a:noFill/>
        </p:spPr>
        <p:txBody>
          <a:bodyPr wrap="square" rtlCol="0">
            <a:spAutoFit/>
          </a:bodyPr>
          <a:lstStyle/>
          <a:p>
            <a:r>
              <a:rPr lang="en-US" sz="3500" b="1" dirty="0">
                <a:solidFill>
                  <a:srgbClr val="003A92"/>
                </a:solidFill>
                <a:latin typeface="+mj-lt"/>
                <a:ea typeface="Charter Roman" charset="0"/>
                <a:cs typeface="Charter Roman" charset="0"/>
              </a:rPr>
              <a:t>PROBLEM &amp; PURPOSE STATEMENTS</a:t>
            </a:r>
          </a:p>
        </p:txBody>
      </p:sp>
      <p:sp>
        <p:nvSpPr>
          <p:cNvPr id="7" name="Content Placeholder 2">
            <a:extLst>
              <a:ext uri="{FF2B5EF4-FFF2-40B4-BE49-F238E27FC236}">
                <a16:creationId xmlns:a16="http://schemas.microsoft.com/office/drawing/2014/main" id="{6478FB27-128C-41F1-B314-C8CB5665C7ED}"/>
              </a:ext>
            </a:extLst>
          </p:cNvPr>
          <p:cNvSpPr txBox="1">
            <a:spLocks/>
          </p:cNvSpPr>
          <p:nvPr/>
        </p:nvSpPr>
        <p:spPr>
          <a:xfrm>
            <a:off x="1676400" y="1522186"/>
            <a:ext cx="10125544" cy="4510313"/>
          </a:xfrm>
          <a:prstGeom prst="rect">
            <a:avLst/>
          </a:prstGeom>
        </p:spPr>
        <p:txBody>
          <a:bodyPr vert="horz" lIns="91440" tIns="45720" rIns="91440" bIns="45720" rtlCol="0">
            <a:normAutofit/>
          </a:bodyPr>
          <a:lstStyle>
            <a:lvl1pPr marL="228600" indent="-228600" algn="l" defTabSz="457200" rtl="0" eaLnBrk="1" latinLnBrk="0" hangingPunct="1">
              <a:spcBef>
                <a:spcPct val="20000"/>
              </a:spcBef>
              <a:buFont typeface="Wingdings" panose="05000000000000000000" pitchFamily="2" charset="2"/>
              <a:buChar char="§"/>
              <a:defRPr sz="3600" kern="1200">
                <a:solidFill>
                  <a:schemeClr val="tx1">
                    <a:lumMod val="85000"/>
                    <a:lumOff val="15000"/>
                  </a:schemeClr>
                </a:solidFill>
                <a:latin typeface="+mn-lt"/>
                <a:ea typeface="+mn-ea"/>
                <a:cs typeface="+mn-cs"/>
              </a:defRPr>
            </a:lvl1pPr>
            <a:lvl2pPr marL="571500" indent="-280988" algn="l" defTabSz="457200" rtl="0" eaLnBrk="1" latinLnBrk="0" hangingPunct="1">
              <a:spcBef>
                <a:spcPct val="20000"/>
              </a:spcBef>
              <a:buFont typeface="Wingdings 3" panose="05040102010807070707" pitchFamily="18" charset="2"/>
              <a:buChar char="&quot;"/>
              <a:defRPr sz="3200" kern="1200">
                <a:solidFill>
                  <a:schemeClr val="tx1">
                    <a:lumMod val="85000"/>
                    <a:lumOff val="15000"/>
                  </a:schemeClr>
                </a:solidFill>
                <a:latin typeface="+mn-lt"/>
                <a:ea typeface="+mn-ea"/>
                <a:cs typeface="+mn-cs"/>
              </a:defRPr>
            </a:lvl2pPr>
            <a:lvl3pPr marL="862013" indent="-176213" algn="l" defTabSz="457200" rtl="0" eaLnBrk="1" latinLnBrk="0" hangingPunct="1">
              <a:spcBef>
                <a:spcPct val="20000"/>
              </a:spcBef>
              <a:buFont typeface="Calibri" panose="020F0502020204030204" pitchFamily="34" charset="0"/>
              <a:buChar char="▪"/>
              <a:defRPr sz="2800" kern="1200">
                <a:solidFill>
                  <a:schemeClr val="tx1">
                    <a:lumMod val="85000"/>
                    <a:lumOff val="15000"/>
                  </a:schemeClr>
                </a:solidFill>
                <a:latin typeface="+mn-lt"/>
                <a:ea typeface="+mn-ea"/>
                <a:cs typeface="+mn-cs"/>
              </a:defRPr>
            </a:lvl3pPr>
            <a:lvl4pPr marL="1204913"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1485900" indent="-166688"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2400" b="1" i="0" u="none" strike="noStrike" kern="1200" cap="none" spc="0" normalizeH="0" baseline="0" noProof="0" dirty="0">
                <a:ln>
                  <a:noFill/>
                </a:ln>
                <a:solidFill>
                  <a:sysClr val="windowText" lastClr="000000">
                    <a:lumMod val="85000"/>
                    <a:lumOff val="15000"/>
                  </a:sysClr>
                </a:solidFill>
                <a:effectLst/>
                <a:uLnTx/>
                <a:uFillTx/>
                <a:ea typeface="+mn-ea"/>
                <a:cs typeface="+mn-cs"/>
              </a:rPr>
              <a:t>Problem Statement</a:t>
            </a:r>
            <a:r>
              <a:rPr lang="en-US" sz="2400" dirty="0">
                <a:solidFill>
                  <a:sysClr val="windowText" lastClr="000000">
                    <a:lumMod val="85000"/>
                    <a:lumOff val="15000"/>
                  </a:sysClr>
                </a:solidFill>
              </a:rPr>
              <a:t>:</a:t>
            </a:r>
          </a:p>
          <a:p>
            <a:pPr>
              <a:buFont typeface="Arial" panose="020B0604020202020204" pitchFamily="34" charset="0"/>
              <a:buChar char="•"/>
              <a:defRPr/>
            </a:pPr>
            <a:r>
              <a:rPr lang="en-US" sz="1800" dirty="0">
                <a:solidFill>
                  <a:sysClr val="windowText" lastClr="000000">
                    <a:lumMod val="85000"/>
                    <a:lumOff val="15000"/>
                  </a:sysClr>
                </a:solidFill>
              </a:rPr>
              <a:t>Diagnosis and treatment planning involves human interpretation.</a:t>
            </a:r>
          </a:p>
          <a:p>
            <a:pPr>
              <a:buFont typeface="Arial" panose="020B0604020202020204" pitchFamily="34" charset="0"/>
              <a:buChar char="•"/>
              <a:defRPr/>
            </a:pPr>
            <a:r>
              <a:rPr lang="en-US" sz="1800" dirty="0">
                <a:solidFill>
                  <a:sysClr val="windowText" lastClr="000000">
                    <a:lumMod val="85000"/>
                    <a:lumOff val="15000"/>
                  </a:sysClr>
                </a:solidFill>
              </a:rPr>
              <a:t>Mixed interpretation of medical records and speech complicates management.</a:t>
            </a:r>
          </a:p>
          <a:p>
            <a:pPr>
              <a:buFont typeface="Arial" panose="020B0604020202020204" pitchFamily="34" charset="0"/>
              <a:buChar char="•"/>
              <a:defRPr/>
            </a:pPr>
            <a:r>
              <a:rPr lang="en-US" sz="1800" dirty="0">
                <a:solidFill>
                  <a:sysClr val="windowText" lastClr="000000">
                    <a:lumMod val="85000"/>
                    <a:lumOff val="15000"/>
                  </a:sysClr>
                </a:solidFill>
              </a:rPr>
              <a:t>Existing systems rely on paper-based procedures.</a:t>
            </a:r>
          </a:p>
          <a:p>
            <a:pPr>
              <a:buFont typeface="Arial" panose="020B0604020202020204" pitchFamily="34" charset="0"/>
              <a:buChar char="•"/>
              <a:defRPr/>
            </a:pPr>
            <a:r>
              <a:rPr lang="en-US" sz="1800" dirty="0">
                <a:solidFill>
                  <a:sysClr val="windowText" lastClr="000000">
                    <a:lumMod val="85000"/>
                    <a:lumOff val="15000"/>
                  </a:sysClr>
                </a:solidFill>
              </a:rPr>
              <a:t>Paper-based systems negatively affect care decisions.</a:t>
            </a:r>
          </a:p>
          <a:p>
            <a:pPr>
              <a:buFont typeface="Arial" panose="020B0604020202020204" pitchFamily="34" charset="0"/>
              <a:buChar char="•"/>
              <a:defRPr/>
            </a:pPr>
            <a:endParaRPr lang="en-US" sz="1800" dirty="0">
              <a:solidFill>
                <a:sysClr val="windowText" lastClr="000000">
                  <a:lumMod val="85000"/>
                  <a:lumOff val="15000"/>
                </a:sysClr>
              </a:solidFill>
            </a:endParaRPr>
          </a:p>
          <a:p>
            <a:pPr>
              <a:buFont typeface="Arial" panose="020B0604020202020204" pitchFamily="34" charset="0"/>
              <a:buChar char="•"/>
              <a:defRPr/>
            </a:pPr>
            <a:endParaRPr lang="en-US" sz="1800" dirty="0">
              <a:solidFill>
                <a:sysClr val="windowText" lastClr="000000">
                  <a:lumMod val="85000"/>
                  <a:lumOff val="15000"/>
                </a:sysClr>
              </a:solidFill>
            </a:endParaRPr>
          </a:p>
          <a:p>
            <a:pPr marL="0" marR="0" lvl="0" indent="0" algn="l" defTabSz="457200" rtl="0" eaLnBrk="1" fontAlgn="auto" latinLnBrk="0" hangingPunct="1">
              <a:lnSpc>
                <a:spcPct val="100000"/>
              </a:lnSpc>
              <a:spcBef>
                <a:spcPct val="20000"/>
              </a:spcBef>
              <a:spcAft>
                <a:spcPts val="0"/>
              </a:spcAft>
              <a:buClrTx/>
              <a:buSzTx/>
              <a:buFont typeface="Wingdings" panose="05000000000000000000" pitchFamily="2" charset="2"/>
              <a:buNone/>
              <a:tabLst/>
              <a:defRPr/>
            </a:pPr>
            <a:r>
              <a:rPr kumimoji="0" lang="en-US" sz="2400" b="1" i="0" u="none" strike="noStrike" kern="1200" cap="none" spc="0" normalizeH="0" baseline="0" noProof="0" dirty="0">
                <a:ln>
                  <a:noFill/>
                </a:ln>
                <a:solidFill>
                  <a:sysClr val="windowText" lastClr="000000">
                    <a:lumMod val="85000"/>
                    <a:lumOff val="15000"/>
                  </a:sysClr>
                </a:solidFill>
                <a:effectLst/>
                <a:uLnTx/>
                <a:uFillTx/>
                <a:ea typeface="+mn-ea"/>
                <a:cs typeface="+mn-cs"/>
              </a:rPr>
              <a:t>Purpose Statement</a:t>
            </a:r>
            <a:r>
              <a:rPr kumimoji="0" lang="en-US" sz="2400" b="0" i="0" u="none" strike="noStrike" kern="1200" cap="none" spc="0" normalizeH="0" baseline="0" noProof="0" dirty="0">
                <a:ln>
                  <a:noFill/>
                </a:ln>
                <a:solidFill>
                  <a:sysClr val="windowText" lastClr="000000">
                    <a:lumMod val="85000"/>
                    <a:lumOff val="15000"/>
                  </a:sysClr>
                </a:solidFill>
                <a:effectLst/>
                <a:uLnTx/>
                <a:uFillTx/>
                <a:ea typeface="+mn-ea"/>
                <a:cs typeface="+mn-cs"/>
              </a:rPr>
              <a:t>:</a:t>
            </a:r>
          </a:p>
          <a:p>
            <a:pPr marR="0" lvl="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lumMod val="85000"/>
                    <a:lumOff val="15000"/>
                  </a:sysClr>
                </a:solidFill>
                <a:effectLst/>
                <a:uLnTx/>
                <a:uFillTx/>
                <a:ea typeface="+mn-ea"/>
                <a:cs typeface="+mn-cs"/>
              </a:rPr>
              <a:t>Utilize advanced technologies to simplify healthcare diagnostics and treatment.</a:t>
            </a:r>
          </a:p>
          <a:p>
            <a:pPr marR="0" lvl="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lumMod val="85000"/>
                    <a:lumOff val="15000"/>
                  </a:sysClr>
                </a:solidFill>
                <a:effectLst/>
                <a:uLnTx/>
                <a:uFillTx/>
                <a:ea typeface="+mn-ea"/>
                <a:cs typeface="+mn-cs"/>
              </a:rPr>
              <a:t>Apply NLP and DL to enhance diagnostic and treatment processes.</a:t>
            </a:r>
          </a:p>
        </p:txBody>
      </p:sp>
      <p:pic>
        <p:nvPicPr>
          <p:cNvPr id="3" name="Graphic 2" descr="Fever with solid fill">
            <a:extLst>
              <a:ext uri="{FF2B5EF4-FFF2-40B4-BE49-F238E27FC236}">
                <a16:creationId xmlns:a16="http://schemas.microsoft.com/office/drawing/2014/main" id="{0F8214CB-FBFD-CE9C-6FE2-7D0E50E67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788" y="3768727"/>
            <a:ext cx="1371600" cy="1371600"/>
          </a:xfrm>
          <a:prstGeom prst="rect">
            <a:avLst/>
          </a:prstGeom>
        </p:spPr>
      </p:pic>
      <p:pic>
        <p:nvPicPr>
          <p:cNvPr id="5" name="Graphic 4" descr="Cough with solid fill">
            <a:extLst>
              <a:ext uri="{FF2B5EF4-FFF2-40B4-BE49-F238E27FC236}">
                <a16:creationId xmlns:a16="http://schemas.microsoft.com/office/drawing/2014/main" id="{3B6899CB-1E59-2251-ED65-F182C36E26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75" y="1514474"/>
            <a:ext cx="1371600" cy="1371600"/>
          </a:xfrm>
          <a:prstGeom prst="rect">
            <a:avLst/>
          </a:prstGeom>
        </p:spPr>
      </p:pic>
    </p:spTree>
    <p:extLst>
      <p:ext uri="{BB962C8B-B14F-4D97-AF65-F5344CB8AC3E}">
        <p14:creationId xmlns:p14="http://schemas.microsoft.com/office/powerpoint/2010/main" val="29481861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NLP Meta Model Questions | 14+ Powerful Questions Types">
            <a:extLst>
              <a:ext uri="{FF2B5EF4-FFF2-40B4-BE49-F238E27FC236}">
                <a16:creationId xmlns:a16="http://schemas.microsoft.com/office/drawing/2014/main" id="{4DD35385-E3CC-AF2B-A8DE-91CB73662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E859F8-7F5D-4F32-8513-DC74D4391B0F}"/>
              </a:ext>
            </a:extLst>
          </p:cNvPr>
          <p:cNvSpPr txBox="1"/>
          <p:nvPr/>
        </p:nvSpPr>
        <p:spPr>
          <a:xfrm>
            <a:off x="7610475" y="1960890"/>
            <a:ext cx="3293701" cy="630942"/>
          </a:xfrm>
          <a:prstGeom prst="rect">
            <a:avLst/>
          </a:prstGeom>
          <a:noFill/>
        </p:spPr>
        <p:txBody>
          <a:bodyPr wrap="square" rtlCol="0">
            <a:spAutoFit/>
          </a:bodyPr>
          <a:lstStyle/>
          <a:p>
            <a:r>
              <a:rPr lang="en-US" sz="3500" b="1" dirty="0">
                <a:solidFill>
                  <a:schemeClr val="bg1"/>
                </a:solidFill>
                <a:latin typeface="+mj-lt"/>
                <a:ea typeface="Charter Roman" charset="0"/>
                <a:cs typeface="Charter Roman" charset="0"/>
              </a:rPr>
              <a:t>THANK YOU</a:t>
            </a:r>
          </a:p>
        </p:txBody>
      </p:sp>
    </p:spTree>
    <p:extLst>
      <p:ext uri="{BB962C8B-B14F-4D97-AF65-F5344CB8AC3E}">
        <p14:creationId xmlns:p14="http://schemas.microsoft.com/office/powerpoint/2010/main" val="827695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66DDBC-5357-404F-9870-671BDD777A8A}"/>
              </a:ext>
            </a:extLst>
          </p:cNvPr>
          <p:cNvSpPr txBox="1"/>
          <p:nvPr/>
        </p:nvSpPr>
        <p:spPr>
          <a:xfrm>
            <a:off x="697814" y="2191573"/>
            <a:ext cx="2864536" cy="646331"/>
          </a:xfrm>
          <a:prstGeom prst="rect">
            <a:avLst/>
          </a:prstGeom>
          <a:noFill/>
        </p:spPr>
        <p:txBody>
          <a:bodyPr wrap="square" rtlCol="0">
            <a:spAutoFit/>
          </a:bodyPr>
          <a:lstStyle/>
          <a:p>
            <a:r>
              <a:rPr lang="en-US" sz="3500" b="1" dirty="0">
                <a:latin typeface="+mj-lt"/>
                <a:ea typeface="Charter Roman" charset="0"/>
                <a:cs typeface="Charter Roman" charset="0"/>
              </a:rPr>
              <a:t>REFERENCES</a:t>
            </a:r>
          </a:p>
        </p:txBody>
      </p:sp>
      <p:sp>
        <p:nvSpPr>
          <p:cNvPr id="6" name="TextBox 5">
            <a:extLst>
              <a:ext uri="{FF2B5EF4-FFF2-40B4-BE49-F238E27FC236}">
                <a16:creationId xmlns:a16="http://schemas.microsoft.com/office/drawing/2014/main" id="{22EF0932-554D-76F9-64D7-4BC9848AE491}"/>
              </a:ext>
            </a:extLst>
          </p:cNvPr>
          <p:cNvSpPr txBox="1"/>
          <p:nvPr/>
        </p:nvSpPr>
        <p:spPr>
          <a:xfrm>
            <a:off x="4200525" y="437247"/>
            <a:ext cx="7581900" cy="4801314"/>
          </a:xfrm>
          <a:prstGeom prst="rect">
            <a:avLst/>
          </a:prstGeom>
          <a:noFill/>
        </p:spPr>
        <p:txBody>
          <a:bodyPr wrap="square">
            <a:spAutoFit/>
          </a:bodyPr>
          <a:lstStyle/>
          <a:p>
            <a:r>
              <a:rPr lang="en-US" dirty="0"/>
              <a:t>Lu et al. (2020), which discusses the complexity of diagnosing and treating diseases using textual and auditory data</a:t>
            </a:r>
          </a:p>
          <a:p>
            <a:endParaRPr lang="en-US" dirty="0"/>
          </a:p>
          <a:p>
            <a:r>
              <a:rPr lang="en-US" dirty="0" err="1"/>
              <a:t>Heys</a:t>
            </a:r>
            <a:r>
              <a:rPr lang="en-US" dirty="0"/>
              <a:t> et al. (2022), which critiques current data capture systems and their impact on care decisions</a:t>
            </a:r>
          </a:p>
          <a:p>
            <a:endParaRPr lang="en-US" dirty="0"/>
          </a:p>
          <a:p>
            <a:r>
              <a:rPr lang="en-US" dirty="0"/>
              <a:t>Kim &amp; Lee (2021), presenting estimates on medical deaths due to errors in the U.S. healthcare system</a:t>
            </a:r>
          </a:p>
          <a:p>
            <a:endParaRPr lang="en-US" dirty="0"/>
          </a:p>
          <a:p>
            <a:r>
              <a:rPr lang="en-US" dirty="0"/>
              <a:t>Leary et al. (2021), emphasizing the need for proper diagnoses to ensure effective healthcare systems</a:t>
            </a:r>
          </a:p>
          <a:p>
            <a:endParaRPr lang="en-US" dirty="0"/>
          </a:p>
          <a:p>
            <a:r>
              <a:rPr lang="en-US" dirty="0"/>
              <a:t>Newman-Toker et al. (2020), analyzing the impact of diagnostic errors on patient mortality</a:t>
            </a:r>
          </a:p>
          <a:p>
            <a:endParaRPr lang="en-US" dirty="0"/>
          </a:p>
          <a:p>
            <a:r>
              <a:rPr lang="en-US" dirty="0" err="1"/>
              <a:t>Alturaiki</a:t>
            </a:r>
            <a:r>
              <a:rPr lang="en-US" dirty="0"/>
              <a:t> et al. (2023), contributing to the conversation around health statistics and diagnostic reliability</a:t>
            </a:r>
          </a:p>
        </p:txBody>
      </p:sp>
    </p:spTree>
    <p:extLst>
      <p:ext uri="{BB962C8B-B14F-4D97-AF65-F5344CB8AC3E}">
        <p14:creationId xmlns:p14="http://schemas.microsoft.com/office/powerpoint/2010/main" val="3547185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B45E25-F7AE-4E8E-A288-C7CE9574E59C}"/>
              </a:ext>
            </a:extLst>
          </p:cNvPr>
          <p:cNvSpPr txBox="1"/>
          <p:nvPr/>
        </p:nvSpPr>
        <p:spPr>
          <a:xfrm>
            <a:off x="1235225" y="0"/>
            <a:ext cx="11166433" cy="630942"/>
          </a:xfrm>
          <a:prstGeom prst="rect">
            <a:avLst/>
          </a:prstGeom>
          <a:noFill/>
        </p:spPr>
        <p:txBody>
          <a:bodyPr wrap="square" rtlCol="0">
            <a:spAutoFit/>
          </a:bodyPr>
          <a:lstStyle/>
          <a:p>
            <a:r>
              <a:rPr lang="en-US" sz="3500" b="1" dirty="0">
                <a:solidFill>
                  <a:srgbClr val="003A92"/>
                </a:solidFill>
                <a:latin typeface="+mj-lt"/>
                <a:ea typeface="Charter Roman" charset="0"/>
                <a:cs typeface="Charter Roman" charset="0"/>
              </a:rPr>
              <a:t>RESEARCH QUESTIONS &amp; HYPOTHESES</a:t>
            </a:r>
          </a:p>
        </p:txBody>
      </p:sp>
      <p:sp>
        <p:nvSpPr>
          <p:cNvPr id="5" name="Content Placeholder 2">
            <a:extLst>
              <a:ext uri="{FF2B5EF4-FFF2-40B4-BE49-F238E27FC236}">
                <a16:creationId xmlns:a16="http://schemas.microsoft.com/office/drawing/2014/main" id="{8DBA5DAC-EF2B-4991-8535-A69C9A96B3F2}"/>
              </a:ext>
            </a:extLst>
          </p:cNvPr>
          <p:cNvSpPr txBox="1">
            <a:spLocks/>
          </p:cNvSpPr>
          <p:nvPr/>
        </p:nvSpPr>
        <p:spPr>
          <a:xfrm>
            <a:off x="621615" y="1385332"/>
            <a:ext cx="11035229" cy="38778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600" dirty="0"/>
          </a:p>
        </p:txBody>
      </p:sp>
      <p:sp>
        <p:nvSpPr>
          <p:cNvPr id="8" name="Content Placeholder 2">
            <a:extLst>
              <a:ext uri="{FF2B5EF4-FFF2-40B4-BE49-F238E27FC236}">
                <a16:creationId xmlns:a16="http://schemas.microsoft.com/office/drawing/2014/main" id="{E0B00C9B-278A-4C01-8516-E2BC920B46CB}"/>
              </a:ext>
            </a:extLst>
          </p:cNvPr>
          <p:cNvSpPr txBox="1">
            <a:spLocks/>
          </p:cNvSpPr>
          <p:nvPr/>
        </p:nvSpPr>
        <p:spPr>
          <a:xfrm>
            <a:off x="1713035" y="732166"/>
            <a:ext cx="8765930" cy="5608476"/>
          </a:xfrm>
          <a:prstGeom prst="rect">
            <a:avLst/>
          </a:prstGeom>
        </p:spPr>
        <p:txBody>
          <a:bodyPr vert="horz" lIns="91440" tIns="45720" rIns="91440" bIns="45720" rtlCol="0">
            <a:normAutofit fontScale="77500" lnSpcReduction="20000"/>
          </a:bodyPr>
          <a:lstStyle>
            <a:lvl1pPr marL="228600" indent="-228600" algn="l" defTabSz="457200" rtl="0" eaLnBrk="1" latinLnBrk="0" hangingPunct="1">
              <a:spcBef>
                <a:spcPct val="20000"/>
              </a:spcBef>
              <a:buFont typeface="Wingdings" panose="05000000000000000000" pitchFamily="2" charset="2"/>
              <a:buChar char="§"/>
              <a:defRPr sz="3600" kern="1200">
                <a:solidFill>
                  <a:schemeClr val="tx1">
                    <a:lumMod val="85000"/>
                    <a:lumOff val="15000"/>
                  </a:schemeClr>
                </a:solidFill>
                <a:latin typeface="+mn-lt"/>
                <a:ea typeface="+mn-ea"/>
                <a:cs typeface="+mn-cs"/>
              </a:defRPr>
            </a:lvl1pPr>
            <a:lvl2pPr marL="571500" indent="-280988" algn="l" defTabSz="457200" rtl="0" eaLnBrk="1" latinLnBrk="0" hangingPunct="1">
              <a:spcBef>
                <a:spcPct val="20000"/>
              </a:spcBef>
              <a:buFont typeface="Wingdings 3" panose="05040102010807070707" pitchFamily="18" charset="2"/>
              <a:buChar char="&quot;"/>
              <a:defRPr sz="3200" kern="1200">
                <a:solidFill>
                  <a:schemeClr val="tx1">
                    <a:lumMod val="85000"/>
                    <a:lumOff val="15000"/>
                  </a:schemeClr>
                </a:solidFill>
                <a:latin typeface="+mn-lt"/>
                <a:ea typeface="+mn-ea"/>
                <a:cs typeface="+mn-cs"/>
              </a:defRPr>
            </a:lvl2pPr>
            <a:lvl3pPr marL="862013" indent="-176213" algn="l" defTabSz="457200" rtl="0" eaLnBrk="1" latinLnBrk="0" hangingPunct="1">
              <a:spcBef>
                <a:spcPct val="20000"/>
              </a:spcBef>
              <a:buFont typeface="Calibri" panose="020F0502020204030204" pitchFamily="34" charset="0"/>
              <a:buChar char="▪"/>
              <a:defRPr sz="2800" kern="1200">
                <a:solidFill>
                  <a:schemeClr val="tx1">
                    <a:lumMod val="85000"/>
                    <a:lumOff val="15000"/>
                  </a:schemeClr>
                </a:solidFill>
                <a:latin typeface="+mn-lt"/>
                <a:ea typeface="+mn-ea"/>
                <a:cs typeface="+mn-cs"/>
              </a:defRPr>
            </a:lvl3pPr>
            <a:lvl4pPr marL="1204913"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1485900" indent="-166688"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t> RQ1: How effective is NLP in classifying patient symptoms from text data on the population level?</a:t>
            </a:r>
            <a:r>
              <a:rPr lang="en-US" sz="2800" dirty="0"/>
              <a:t>  </a:t>
            </a:r>
          </a:p>
          <a:p>
            <a:pPr lvl="1">
              <a:buFont typeface="Arial" panose="020B0604020202020204" pitchFamily="34" charset="0"/>
              <a:buChar char="•"/>
            </a:pPr>
            <a:r>
              <a:rPr lang="en-US" sz="2800" b="1" dirty="0"/>
              <a:t>H1</a:t>
            </a:r>
            <a:r>
              <a:rPr lang="en-US" sz="2800" b="1" baseline="-25000" dirty="0"/>
              <a:t>o: Text analysis of patient symptoms results in insufficient precision and recall for provider decision support.</a:t>
            </a:r>
          </a:p>
          <a:p>
            <a:pPr lvl="1">
              <a:buFont typeface="Arial" panose="020B0604020202020204" pitchFamily="34" charset="0"/>
              <a:buChar char="•"/>
            </a:pPr>
            <a:r>
              <a:rPr lang="en-US" sz="2800" b="1" dirty="0"/>
              <a:t>H1</a:t>
            </a:r>
            <a:r>
              <a:rPr lang="en-US" sz="2800" b="1" baseline="-25000" dirty="0"/>
              <a:t>a: Text analysis of patient symptoms results in precision and recall sufficient for provider decision support.</a:t>
            </a:r>
          </a:p>
          <a:p>
            <a:pPr lvl="1">
              <a:buFont typeface="Arial" panose="020B0604020202020204" pitchFamily="34" charset="0"/>
              <a:buChar char="•"/>
            </a:pPr>
            <a:endParaRPr lang="en-US" sz="2800" b="1" baseline="-25000" dirty="0"/>
          </a:p>
          <a:p>
            <a:r>
              <a:rPr lang="en-US" sz="2800" b="1" dirty="0"/>
              <a:t> RQ2: How effective is NLP in classifying patient symptoms from audio data on the population level?</a:t>
            </a:r>
          </a:p>
          <a:p>
            <a:pPr lvl="1">
              <a:buFont typeface="Arial" panose="020B0604020202020204" pitchFamily="34" charset="0"/>
              <a:buChar char="•"/>
            </a:pPr>
            <a:r>
              <a:rPr lang="en-US" sz="2800" b="1" dirty="0"/>
              <a:t>H2</a:t>
            </a:r>
            <a:r>
              <a:rPr lang="en-US" sz="2800" b="1" baseline="-25000" dirty="0"/>
              <a:t>o: Audio analysis of patient symptoms yields both precision and recall metrics that are insufficient for effective provider decision support.</a:t>
            </a:r>
          </a:p>
          <a:p>
            <a:pPr lvl="1">
              <a:buFont typeface="Arial" panose="020B0604020202020204" pitchFamily="34" charset="0"/>
              <a:buChar char="•"/>
            </a:pPr>
            <a:r>
              <a:rPr lang="en-US" sz="2800" dirty="0"/>
              <a:t> </a:t>
            </a:r>
            <a:r>
              <a:rPr lang="en-US" sz="2800" b="1" dirty="0"/>
              <a:t>H2</a:t>
            </a:r>
            <a:r>
              <a:rPr lang="en-US" sz="2800" b="1" baseline="-25000" dirty="0"/>
              <a:t>a: Audio analysis of patient symptoms results in precision and recall sufficient for provider decision support.</a:t>
            </a:r>
          </a:p>
          <a:p>
            <a:pPr lvl="1">
              <a:buFont typeface="Arial" panose="020B0604020202020204" pitchFamily="34" charset="0"/>
              <a:buChar char="•"/>
            </a:pPr>
            <a:endParaRPr lang="en-US" sz="2800" b="1" baseline="-25000" dirty="0"/>
          </a:p>
          <a:p>
            <a:r>
              <a:rPr lang="en-US" sz="3200" b="1" dirty="0"/>
              <a:t>RQ3: How effective is NLP in classifying patient symptoms from audio and text data on the population level?</a:t>
            </a:r>
          </a:p>
          <a:p>
            <a:pPr lvl="1">
              <a:buFont typeface="Arial" panose="020B0604020202020204" pitchFamily="34" charset="0"/>
              <a:buChar char="•"/>
            </a:pPr>
            <a:r>
              <a:rPr lang="en-US" sz="2800" b="1" dirty="0"/>
              <a:t>H3</a:t>
            </a:r>
            <a:r>
              <a:rPr lang="en-US" sz="2800" b="1" baseline="-25000" dirty="0"/>
              <a:t>o: Audio and text analysis of patient symptoms yields both precision and recall metrics that are insufficient for effective provider decision support.</a:t>
            </a:r>
          </a:p>
          <a:p>
            <a:pPr lvl="1">
              <a:buFont typeface="Arial" panose="020B0604020202020204" pitchFamily="34" charset="0"/>
              <a:buChar char="•"/>
            </a:pPr>
            <a:r>
              <a:rPr lang="en-US" sz="2800" dirty="0"/>
              <a:t> </a:t>
            </a:r>
            <a:r>
              <a:rPr lang="en-US" sz="2800" b="1" dirty="0"/>
              <a:t>H3</a:t>
            </a:r>
            <a:r>
              <a:rPr lang="en-US" sz="2800" b="1" baseline="-25000" dirty="0"/>
              <a:t>a: Audio and text analysis of patient symptoms results in precision and recall sufficient for provider decision support.</a:t>
            </a:r>
          </a:p>
          <a:p>
            <a:pPr lvl="1">
              <a:buFont typeface="Arial" panose="020B0604020202020204" pitchFamily="34" charset="0"/>
              <a:buChar char="•"/>
            </a:pPr>
            <a:endParaRPr lang="en-US" sz="2800" b="1" baseline="-25000" dirty="0"/>
          </a:p>
          <a:p>
            <a:pPr lvl="1">
              <a:buFont typeface="Arial" panose="020B0604020202020204" pitchFamily="34" charset="0"/>
              <a:buChar char="•"/>
            </a:pPr>
            <a:endParaRPr lang="en-US" sz="2800" b="1" baseline="-25000" dirty="0"/>
          </a:p>
        </p:txBody>
      </p:sp>
    </p:spTree>
    <p:extLst>
      <p:ext uri="{BB962C8B-B14F-4D97-AF65-F5344CB8AC3E}">
        <p14:creationId xmlns:p14="http://schemas.microsoft.com/office/powerpoint/2010/main" val="117861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55E48-AC35-4512-9853-517C76454931}"/>
              </a:ext>
            </a:extLst>
          </p:cNvPr>
          <p:cNvSpPr txBox="1"/>
          <p:nvPr/>
        </p:nvSpPr>
        <p:spPr>
          <a:xfrm>
            <a:off x="440925" y="494040"/>
            <a:ext cx="5790044" cy="630942"/>
          </a:xfrm>
          <a:prstGeom prst="rect">
            <a:avLst/>
          </a:prstGeom>
          <a:noFill/>
        </p:spPr>
        <p:txBody>
          <a:bodyPr wrap="square" rtlCol="0">
            <a:spAutoFit/>
          </a:bodyPr>
          <a:lstStyle/>
          <a:p>
            <a:r>
              <a:rPr lang="en-US" sz="3500" b="1" dirty="0">
                <a:solidFill>
                  <a:srgbClr val="003A92"/>
                </a:solidFill>
                <a:latin typeface="+mj-lt"/>
                <a:ea typeface="Charter Roman" charset="0"/>
                <a:cs typeface="Charter Roman" charset="0"/>
              </a:rPr>
              <a:t>CONCEPTUAL FRAMEWORK</a:t>
            </a:r>
          </a:p>
        </p:txBody>
      </p:sp>
      <p:sp>
        <p:nvSpPr>
          <p:cNvPr id="3" name="Rectangle 2">
            <a:extLst>
              <a:ext uri="{FF2B5EF4-FFF2-40B4-BE49-F238E27FC236}">
                <a16:creationId xmlns:a16="http://schemas.microsoft.com/office/drawing/2014/main" id="{9D7D3653-9B3B-4232-96CD-E174B2007D80}"/>
              </a:ext>
            </a:extLst>
          </p:cNvPr>
          <p:cNvSpPr/>
          <p:nvPr/>
        </p:nvSpPr>
        <p:spPr>
          <a:xfrm>
            <a:off x="260236" y="1901251"/>
            <a:ext cx="6151422" cy="1815882"/>
          </a:xfrm>
          <a:prstGeom prst="rect">
            <a:avLst/>
          </a:prstGeom>
        </p:spPr>
        <p:txBody>
          <a:bodyPr wrap="square">
            <a:spAutoFit/>
          </a:bodyPr>
          <a:lstStyle/>
          <a:p>
            <a:pPr marL="457200" indent="-457200">
              <a:buFont typeface="Wingdings" panose="05000000000000000000" pitchFamily="2" charset="2"/>
              <a:buChar char="§"/>
            </a:pPr>
            <a:r>
              <a:rPr lang="en-US" sz="2800" dirty="0"/>
              <a:t>NLP and DL Integration Framework</a:t>
            </a:r>
          </a:p>
          <a:p>
            <a:pPr marL="457200" indent="-457200">
              <a:buFont typeface="Wingdings" panose="05000000000000000000" pitchFamily="2" charset="2"/>
              <a:buChar char="§"/>
            </a:pPr>
            <a:r>
              <a:rPr lang="en-US" sz="2800" dirty="0"/>
              <a:t>Disease Classification Process</a:t>
            </a:r>
          </a:p>
          <a:p>
            <a:pPr marL="457200" indent="-457200">
              <a:buFont typeface="Wingdings" panose="05000000000000000000" pitchFamily="2" charset="2"/>
              <a:buChar char="§"/>
            </a:pPr>
            <a:r>
              <a:rPr lang="en-US" sz="2800" dirty="0"/>
              <a:t>Text and Audio Analysis Components</a:t>
            </a:r>
          </a:p>
          <a:p>
            <a:pPr marL="457200" indent="-457200">
              <a:buFont typeface="Wingdings" panose="05000000000000000000" pitchFamily="2" charset="2"/>
              <a:buChar char="§"/>
            </a:pPr>
            <a:r>
              <a:rPr lang="en-US" sz="2800" dirty="0"/>
              <a:t>Healthcare Implementation Model</a:t>
            </a:r>
          </a:p>
        </p:txBody>
      </p:sp>
      <p:pic>
        <p:nvPicPr>
          <p:cNvPr id="5" name="Picture 4" descr="A diagram of a new product&#10;&#10;AI-generated content may be incorrect.">
            <a:extLst>
              <a:ext uri="{FF2B5EF4-FFF2-40B4-BE49-F238E27FC236}">
                <a16:creationId xmlns:a16="http://schemas.microsoft.com/office/drawing/2014/main" id="{348B18B8-C7D7-6443-33DC-1FB8422737CF}"/>
              </a:ext>
            </a:extLst>
          </p:cNvPr>
          <p:cNvPicPr>
            <a:picLocks noChangeAspect="1"/>
          </p:cNvPicPr>
          <p:nvPr/>
        </p:nvPicPr>
        <p:blipFill>
          <a:blip r:embed="rId3"/>
          <a:stretch>
            <a:fillRect/>
          </a:stretch>
        </p:blipFill>
        <p:spPr>
          <a:xfrm>
            <a:off x="6411658" y="1195220"/>
            <a:ext cx="5085017" cy="3227943"/>
          </a:xfrm>
          <a:prstGeom prst="rect">
            <a:avLst/>
          </a:prstGeom>
        </p:spPr>
      </p:pic>
    </p:spTree>
    <p:extLst>
      <p:ext uri="{BB962C8B-B14F-4D97-AF65-F5344CB8AC3E}">
        <p14:creationId xmlns:p14="http://schemas.microsoft.com/office/powerpoint/2010/main" val="3620812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092119-8CB3-4E76-B7EF-0D3151B3D623}"/>
              </a:ext>
            </a:extLst>
          </p:cNvPr>
          <p:cNvSpPr txBox="1">
            <a:spLocks/>
          </p:cNvSpPr>
          <p:nvPr/>
        </p:nvSpPr>
        <p:spPr>
          <a:xfrm>
            <a:off x="621615" y="1385332"/>
            <a:ext cx="11035229" cy="38778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600" dirty="0"/>
          </a:p>
        </p:txBody>
      </p:sp>
      <p:sp>
        <p:nvSpPr>
          <p:cNvPr id="4" name="Text Placeholder 2">
            <a:extLst>
              <a:ext uri="{FF2B5EF4-FFF2-40B4-BE49-F238E27FC236}">
                <a16:creationId xmlns:a16="http://schemas.microsoft.com/office/drawing/2014/main" id="{9363D748-6604-472B-8974-CF152F9C547A}"/>
              </a:ext>
            </a:extLst>
          </p:cNvPr>
          <p:cNvSpPr txBox="1">
            <a:spLocks/>
          </p:cNvSpPr>
          <p:nvPr/>
        </p:nvSpPr>
        <p:spPr>
          <a:xfrm>
            <a:off x="742950" y="1590457"/>
            <a:ext cx="7564273" cy="2829143"/>
          </a:xfrm>
          <a:prstGeom prst="rect">
            <a:avLst/>
          </a:prstGeom>
        </p:spPr>
        <p:txBody>
          <a:bodyPr vert="horz" lIns="91440" tIns="45720" rIns="91440" bIns="45720" rtlCol="0">
            <a:normAutofit/>
          </a:bodyPr>
          <a:lstStyle>
            <a:lvl1pPr marL="228600" indent="-228600" algn="l" defTabSz="457200" rtl="0" eaLnBrk="1" latinLnBrk="0" hangingPunct="1">
              <a:spcBef>
                <a:spcPct val="20000"/>
              </a:spcBef>
              <a:buFont typeface="Wingdings" panose="05000000000000000000" pitchFamily="2" charset="2"/>
              <a:buChar char="§"/>
              <a:defRPr sz="3600" kern="1200">
                <a:solidFill>
                  <a:schemeClr val="tx1">
                    <a:lumMod val="85000"/>
                    <a:lumOff val="15000"/>
                  </a:schemeClr>
                </a:solidFill>
                <a:latin typeface="+mn-lt"/>
                <a:ea typeface="+mn-ea"/>
                <a:cs typeface="+mn-cs"/>
              </a:defRPr>
            </a:lvl1pPr>
            <a:lvl2pPr marL="571500" indent="-280988" algn="l" defTabSz="457200" rtl="0" eaLnBrk="1" latinLnBrk="0" hangingPunct="1">
              <a:spcBef>
                <a:spcPct val="20000"/>
              </a:spcBef>
              <a:buFont typeface="Wingdings 3" panose="05040102010807070707" pitchFamily="18" charset="2"/>
              <a:buChar char="&quot;"/>
              <a:defRPr sz="3200" kern="1200">
                <a:solidFill>
                  <a:schemeClr val="tx1">
                    <a:lumMod val="85000"/>
                    <a:lumOff val="15000"/>
                  </a:schemeClr>
                </a:solidFill>
                <a:latin typeface="+mn-lt"/>
                <a:ea typeface="+mn-ea"/>
                <a:cs typeface="+mn-cs"/>
              </a:defRPr>
            </a:lvl2pPr>
            <a:lvl3pPr marL="862013" indent="-176213" algn="l" defTabSz="457200" rtl="0" eaLnBrk="1" latinLnBrk="0" hangingPunct="1">
              <a:spcBef>
                <a:spcPct val="20000"/>
              </a:spcBef>
              <a:buFont typeface="Calibri" panose="020F0502020204030204" pitchFamily="34" charset="0"/>
              <a:buChar char="▪"/>
              <a:defRPr sz="2800" kern="1200">
                <a:solidFill>
                  <a:schemeClr val="tx1">
                    <a:lumMod val="85000"/>
                    <a:lumOff val="15000"/>
                  </a:schemeClr>
                </a:solidFill>
                <a:latin typeface="+mn-lt"/>
                <a:ea typeface="+mn-ea"/>
                <a:cs typeface="+mn-cs"/>
              </a:defRPr>
            </a:lvl3pPr>
            <a:lvl4pPr marL="1204913"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1485900" indent="-166688"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kumimoji="0" lang="en-US" sz="2800" b="0" i="0" u="none" strike="noStrike" kern="1200" cap="none" spc="0" normalizeH="0" baseline="0" noProof="0" dirty="0">
              <a:ln>
                <a:noFill/>
              </a:ln>
              <a:solidFill>
                <a:sysClr val="windowText" lastClr="000000">
                  <a:lumMod val="85000"/>
                  <a:lumOff val="15000"/>
                </a:sysClr>
              </a:solidFill>
              <a:effectLst/>
              <a:uLnTx/>
              <a:uFillTx/>
              <a:latin typeface="Calibri"/>
              <a:ea typeface="+mn-ea"/>
              <a:cs typeface="+mn-cs"/>
            </a:endParaRPr>
          </a:p>
        </p:txBody>
      </p:sp>
      <p:pic>
        <p:nvPicPr>
          <p:cNvPr id="2052" name="Picture 4" descr="Natural language processing systems for capturing and standardizing  unstructured clinical information: A systematic review - ScienceDirect">
            <a:extLst>
              <a:ext uri="{FF2B5EF4-FFF2-40B4-BE49-F238E27FC236}">
                <a16:creationId xmlns:a16="http://schemas.microsoft.com/office/drawing/2014/main" id="{4AFAA84C-1797-CF45-30DB-C72BD4A27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05" y="241300"/>
            <a:ext cx="11606989" cy="534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385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E4C93-CF44-E3FF-CA79-3E239A352881}"/>
              </a:ext>
            </a:extLst>
          </p:cNvPr>
          <p:cNvSpPr txBox="1"/>
          <p:nvPr/>
        </p:nvSpPr>
        <p:spPr>
          <a:xfrm>
            <a:off x="2247900" y="1228397"/>
            <a:ext cx="7696200" cy="4401205"/>
          </a:xfrm>
          <a:prstGeom prst="rect">
            <a:avLst/>
          </a:prstGeom>
          <a:noFill/>
        </p:spPr>
        <p:txBody>
          <a:bodyPr wrap="square">
            <a:spAutoFit/>
          </a:bodyPr>
          <a:lstStyle/>
          <a:p>
            <a:pPr marL="0" indent="0">
              <a:buNone/>
            </a:pPr>
            <a:r>
              <a:rPr lang="en-US" sz="2800" dirty="0"/>
              <a:t>Major studies/sections:</a:t>
            </a:r>
          </a:p>
          <a:p>
            <a:pPr marL="0" indent="0">
              <a:buNone/>
            </a:pPr>
            <a:endParaRPr lang="en-US" sz="2800" dirty="0"/>
          </a:p>
          <a:p>
            <a:pPr marL="514350" indent="-514350">
              <a:buFont typeface="+mj-lt"/>
              <a:buAutoNum type="arabicPeriod"/>
            </a:pPr>
            <a:r>
              <a:rPr lang="en-US" sz="2800" dirty="0"/>
              <a:t>Poor diagnosis prevalence (5% error rate in adult primary care)</a:t>
            </a:r>
          </a:p>
          <a:p>
            <a:pPr marL="514350" indent="-514350">
              <a:buFont typeface="+mj-lt"/>
              <a:buAutoNum type="arabicPeriod"/>
            </a:pPr>
            <a:r>
              <a:rPr lang="en-US" sz="2800" dirty="0"/>
              <a:t>Impact of technological limitations on healthcare</a:t>
            </a:r>
          </a:p>
          <a:p>
            <a:pPr marL="514350" indent="-514350">
              <a:buFont typeface="+mj-lt"/>
              <a:buAutoNum type="arabicPeriod"/>
            </a:pPr>
            <a:r>
              <a:rPr lang="en-US" sz="2800" dirty="0"/>
              <a:t>Need for standardization of diagnostic processes</a:t>
            </a:r>
          </a:p>
          <a:p>
            <a:pPr marL="514350" indent="-514350">
              <a:buFont typeface="+mj-lt"/>
              <a:buAutoNum type="arabicPeriod"/>
            </a:pPr>
            <a:r>
              <a:rPr lang="en-US" sz="2800" dirty="0"/>
              <a:t>Integration of NLP and DL in healthcare settings</a:t>
            </a:r>
            <a:endParaRPr kumimoji="0" lang="en-US" sz="2800" b="0" i="0" u="none" strike="noStrike" kern="1200" cap="none" spc="0" normalizeH="0" baseline="0" noProof="0" dirty="0">
              <a:ln>
                <a:noFill/>
              </a:ln>
              <a:solidFill>
                <a:sysClr val="windowText" lastClr="000000">
                  <a:lumMod val="85000"/>
                  <a:lumOff val="15000"/>
                </a:sys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5C15F4A0-76A9-3E88-B073-E4C1D6EF3F43}"/>
              </a:ext>
            </a:extLst>
          </p:cNvPr>
          <p:cNvSpPr txBox="1"/>
          <p:nvPr/>
        </p:nvSpPr>
        <p:spPr>
          <a:xfrm>
            <a:off x="2711450" y="378782"/>
            <a:ext cx="7800974" cy="630942"/>
          </a:xfrm>
          <a:prstGeom prst="rect">
            <a:avLst/>
          </a:prstGeom>
          <a:noFill/>
        </p:spPr>
        <p:txBody>
          <a:bodyPr wrap="square">
            <a:spAutoFit/>
          </a:bodyPr>
          <a:lstStyle/>
          <a:p>
            <a:r>
              <a:rPr lang="en-US" sz="3500" b="1" dirty="0">
                <a:solidFill>
                  <a:srgbClr val="003A92"/>
                </a:solidFill>
                <a:latin typeface="+mj-lt"/>
                <a:ea typeface="Charter Roman" charset="0"/>
                <a:cs typeface="Charter Roman" charset="0"/>
              </a:rPr>
              <a:t>REVIEW OF THE LITERATURE</a:t>
            </a:r>
          </a:p>
        </p:txBody>
      </p:sp>
    </p:spTree>
    <p:extLst>
      <p:ext uri="{BB962C8B-B14F-4D97-AF65-F5344CB8AC3E}">
        <p14:creationId xmlns:p14="http://schemas.microsoft.com/office/powerpoint/2010/main" val="15650057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657A-3C0B-4922-8CD2-76BD3F421BA9}"/>
              </a:ext>
            </a:extLst>
          </p:cNvPr>
          <p:cNvSpPr txBox="1"/>
          <p:nvPr/>
        </p:nvSpPr>
        <p:spPr>
          <a:xfrm>
            <a:off x="1373625" y="178569"/>
            <a:ext cx="9912275" cy="630942"/>
          </a:xfrm>
          <a:prstGeom prst="rect">
            <a:avLst/>
          </a:prstGeom>
          <a:noFill/>
        </p:spPr>
        <p:txBody>
          <a:bodyPr wrap="square" rtlCol="0">
            <a:spAutoFit/>
          </a:bodyPr>
          <a:lstStyle/>
          <a:p>
            <a:r>
              <a:rPr lang="en-US" sz="3500" b="1" dirty="0">
                <a:solidFill>
                  <a:srgbClr val="003A92"/>
                </a:solidFill>
                <a:latin typeface="+mj-lt"/>
                <a:ea typeface="Charter Roman" charset="0"/>
                <a:cs typeface="Charter Roman" charset="0"/>
              </a:rPr>
              <a:t>RESEARCH METHODOLOGY &amp; DESIGN</a:t>
            </a:r>
          </a:p>
        </p:txBody>
      </p:sp>
      <p:pic>
        <p:nvPicPr>
          <p:cNvPr id="3076" name="Picture 4" descr="Comparison between classical NLP model and deep learning-based NLP model. |  Download Scientific Diagram">
            <a:extLst>
              <a:ext uri="{FF2B5EF4-FFF2-40B4-BE49-F238E27FC236}">
                <a16:creationId xmlns:a16="http://schemas.microsoft.com/office/drawing/2014/main" id="{565DEECC-C61B-3CC9-6ED0-E6164F1B6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625" y="981074"/>
            <a:ext cx="9028683"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958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11678-2EF6-4623-82A0-B1BFC0890895}"/>
              </a:ext>
            </a:extLst>
          </p:cNvPr>
          <p:cNvSpPr txBox="1"/>
          <p:nvPr/>
        </p:nvSpPr>
        <p:spPr>
          <a:xfrm>
            <a:off x="4448946" y="194558"/>
            <a:ext cx="5329217" cy="630942"/>
          </a:xfrm>
          <a:prstGeom prst="rect">
            <a:avLst/>
          </a:prstGeom>
          <a:noFill/>
        </p:spPr>
        <p:txBody>
          <a:bodyPr wrap="square" rtlCol="0">
            <a:spAutoFit/>
          </a:bodyPr>
          <a:lstStyle/>
          <a:p>
            <a:r>
              <a:rPr lang="en-US" sz="3500" b="1" dirty="0">
                <a:solidFill>
                  <a:srgbClr val="003A92"/>
                </a:solidFill>
                <a:latin typeface="+mj-lt"/>
                <a:ea typeface="Charter Roman" charset="0"/>
                <a:cs typeface="Charter Roman" charset="0"/>
              </a:rPr>
              <a:t>POPULATION &amp; SAMPLE</a:t>
            </a:r>
          </a:p>
        </p:txBody>
      </p:sp>
      <p:sp>
        <p:nvSpPr>
          <p:cNvPr id="3" name="Text Placeholder 2">
            <a:extLst>
              <a:ext uri="{FF2B5EF4-FFF2-40B4-BE49-F238E27FC236}">
                <a16:creationId xmlns:a16="http://schemas.microsoft.com/office/drawing/2014/main" id="{94ED5D32-6DD5-454C-B2C6-4CF765A34525}"/>
              </a:ext>
            </a:extLst>
          </p:cNvPr>
          <p:cNvSpPr txBox="1">
            <a:spLocks/>
          </p:cNvSpPr>
          <p:nvPr/>
        </p:nvSpPr>
        <p:spPr>
          <a:xfrm>
            <a:off x="322242" y="471966"/>
            <a:ext cx="7958158" cy="5560534"/>
          </a:xfrm>
          <a:prstGeom prst="rect">
            <a:avLst/>
          </a:prstGeom>
        </p:spPr>
        <p:txBody>
          <a:bodyPr vert="horz" lIns="91440" tIns="45720" rIns="91440" bIns="45720" rtlCol="0">
            <a:noAutofit/>
          </a:bodyPr>
          <a:lstStyle>
            <a:lvl1pPr marL="228600" indent="-228600" algn="l" defTabSz="457200" rtl="0" eaLnBrk="1" latinLnBrk="0" hangingPunct="1">
              <a:spcBef>
                <a:spcPct val="20000"/>
              </a:spcBef>
              <a:buFont typeface="Wingdings" panose="05000000000000000000" pitchFamily="2" charset="2"/>
              <a:buChar char="§"/>
              <a:defRPr sz="3600" kern="1200">
                <a:solidFill>
                  <a:schemeClr val="tx1">
                    <a:lumMod val="85000"/>
                    <a:lumOff val="15000"/>
                  </a:schemeClr>
                </a:solidFill>
                <a:latin typeface="+mn-lt"/>
                <a:ea typeface="+mn-ea"/>
                <a:cs typeface="+mn-cs"/>
              </a:defRPr>
            </a:lvl1pPr>
            <a:lvl2pPr marL="571500" indent="-280988" algn="l" defTabSz="457200" rtl="0" eaLnBrk="1" latinLnBrk="0" hangingPunct="1">
              <a:spcBef>
                <a:spcPct val="20000"/>
              </a:spcBef>
              <a:buFont typeface="Wingdings 3" panose="05040102010807070707" pitchFamily="18" charset="2"/>
              <a:buChar char="&quot;"/>
              <a:defRPr sz="3200" kern="1200">
                <a:solidFill>
                  <a:schemeClr val="tx1">
                    <a:lumMod val="85000"/>
                    <a:lumOff val="15000"/>
                  </a:schemeClr>
                </a:solidFill>
                <a:latin typeface="+mn-lt"/>
                <a:ea typeface="+mn-ea"/>
                <a:cs typeface="+mn-cs"/>
              </a:defRPr>
            </a:lvl2pPr>
            <a:lvl3pPr marL="862013" indent="-176213" algn="l" defTabSz="457200" rtl="0" eaLnBrk="1" latinLnBrk="0" hangingPunct="1">
              <a:spcBef>
                <a:spcPct val="20000"/>
              </a:spcBef>
              <a:buFont typeface="Calibri" panose="020F0502020204030204" pitchFamily="34" charset="0"/>
              <a:buChar char="▪"/>
              <a:defRPr sz="2800" kern="1200">
                <a:solidFill>
                  <a:schemeClr val="tx1">
                    <a:lumMod val="85000"/>
                    <a:lumOff val="15000"/>
                  </a:schemeClr>
                </a:solidFill>
                <a:latin typeface="+mn-lt"/>
                <a:ea typeface="+mn-ea"/>
                <a:cs typeface="+mn-cs"/>
              </a:defRPr>
            </a:lvl3pPr>
            <a:lvl4pPr marL="1204913"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1485900" indent="-166688"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Population Description</a:t>
            </a:r>
            <a:r>
              <a:rPr lang="en-US" sz="2000" dirty="0"/>
              <a:t>:</a:t>
            </a:r>
          </a:p>
          <a:p>
            <a:r>
              <a:rPr lang="en-US" sz="2000" dirty="0"/>
              <a:t>Adult patients (18-65) approximately 7,221 with chronic diseases in primary care.</a:t>
            </a:r>
          </a:p>
          <a:p>
            <a:pPr marL="0" indent="0">
              <a:buNone/>
            </a:pPr>
            <a:r>
              <a:rPr lang="en-US" sz="2000" b="1" dirty="0"/>
              <a:t>Appropriateness of the Population</a:t>
            </a:r>
            <a:r>
              <a:rPr lang="en-US" sz="2000" dirty="0"/>
              <a:t>:</a:t>
            </a:r>
          </a:p>
          <a:p>
            <a:r>
              <a:rPr lang="en-US" sz="2000" dirty="0"/>
              <a:t>Relevant for studying diagnostic accuracy in chronic disease management.</a:t>
            </a:r>
          </a:p>
          <a:p>
            <a:pPr marL="0" indent="0">
              <a:buNone/>
            </a:pPr>
            <a:r>
              <a:rPr lang="en-US" sz="2000" b="1" dirty="0"/>
              <a:t>Sample Description</a:t>
            </a:r>
            <a:r>
              <a:rPr lang="en-US" sz="2000" dirty="0"/>
              <a:t>:</a:t>
            </a:r>
          </a:p>
          <a:p>
            <a:r>
              <a:rPr lang="en-US" sz="2000" dirty="0"/>
              <a:t>370 patients selected via stratified random sampling.</a:t>
            </a:r>
          </a:p>
          <a:p>
            <a:pPr marL="0" indent="0">
              <a:buNone/>
            </a:pPr>
            <a:r>
              <a:rPr lang="en-US" sz="2000" b="1" dirty="0"/>
              <a:t>Inclusion Criteria</a:t>
            </a:r>
            <a:r>
              <a:rPr lang="en-US" sz="2000" dirty="0"/>
              <a:t>:</a:t>
            </a:r>
          </a:p>
          <a:p>
            <a:r>
              <a:rPr lang="en-US" sz="2000" dirty="0"/>
              <a:t>Patients aged 18-65 with chronic diseases and 3+ follow-up visits.</a:t>
            </a:r>
          </a:p>
          <a:p>
            <a:pPr marL="0" indent="0">
              <a:buNone/>
            </a:pPr>
            <a:r>
              <a:rPr lang="en-US" sz="2000" b="1" dirty="0"/>
              <a:t>Sampling Guidelines</a:t>
            </a:r>
            <a:r>
              <a:rPr lang="en-US" sz="2000" dirty="0"/>
              <a:t>:</a:t>
            </a:r>
          </a:p>
          <a:p>
            <a:r>
              <a:rPr lang="en-US" sz="2000" dirty="0"/>
              <a:t>Randomly selected within strata (age, gender, disease type).</a:t>
            </a:r>
          </a:p>
          <a:p>
            <a:pPr marL="0" indent="0">
              <a:buNone/>
            </a:pPr>
            <a:r>
              <a:rPr lang="en-US" sz="2000" b="1" dirty="0"/>
              <a:t>Power Analysis</a:t>
            </a:r>
            <a:r>
              <a:rPr lang="en-US" sz="2000" dirty="0"/>
              <a:t>:</a:t>
            </a:r>
          </a:p>
          <a:p>
            <a:r>
              <a:rPr lang="en-US" sz="2000" dirty="0"/>
              <a:t>Sample of 370 ensures 0.80 power at 0.05 significance.</a:t>
            </a:r>
          </a:p>
          <a:p>
            <a:pPr marL="0" indent="0">
              <a:buNone/>
            </a:pPr>
            <a:r>
              <a:rPr lang="en-US" sz="2000" b="1" dirty="0"/>
              <a:t>Recruitment Efforts</a:t>
            </a:r>
            <a:r>
              <a:rPr lang="en-US" sz="2000" dirty="0"/>
              <a:t>:</a:t>
            </a:r>
          </a:p>
          <a:p>
            <a:r>
              <a:rPr lang="en-US" sz="2000" dirty="0"/>
              <a:t>Patients recruited via providers, flyers, and consent forms.</a:t>
            </a:r>
          </a:p>
        </p:txBody>
      </p:sp>
      <p:pic>
        <p:nvPicPr>
          <p:cNvPr id="4098" name="Picture 2">
            <a:extLst>
              <a:ext uri="{FF2B5EF4-FFF2-40B4-BE49-F238E27FC236}">
                <a16:creationId xmlns:a16="http://schemas.microsoft.com/office/drawing/2014/main" id="{58CB32ED-FB44-7777-0F11-998BE9115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768" y="1978526"/>
            <a:ext cx="4538790" cy="319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63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1_Office Theme">
  <a:themeElements>
    <a:clrScheme name="NU">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NU">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8EA4497-D43B-4905-ACB5-BDCF8129312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C36BD4E-3E60-46FD-A14E-469228688690}">
  <we:reference id="wa200006524" version="1.0.9.0" store="en-US" storeType="OMEX"/>
  <we:alternateReferences>
    <we:reference id="WA200006524" version="1.0.9.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7a22925-6a43-4c5e-b5f2-38b388f2ddc3" xsi:nil="true"/>
    <lcf76f155ced4ddcb4097134ff3c332f xmlns="4da5371a-6463-4328-ae18-8c354e94393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743A9A7749FB478C186B7D28A9557B" ma:contentTypeVersion="24" ma:contentTypeDescription="Create a new document." ma:contentTypeScope="" ma:versionID="6619ef32f7a5832632a44c6b5ae51957">
  <xsd:schema xmlns:xsd="http://www.w3.org/2001/XMLSchema" xmlns:xs="http://www.w3.org/2001/XMLSchema" xmlns:p="http://schemas.microsoft.com/office/2006/metadata/properties" xmlns:ns2="4da5371a-6463-4328-ae18-8c354e94393b" xmlns:ns3="07a22925-6a43-4c5e-b5f2-38b388f2ddc3" targetNamespace="http://schemas.microsoft.com/office/2006/metadata/properties" ma:root="true" ma:fieldsID="fc9b7c9304d6859ae673be1934979dcb" ns2:_="" ns3:_="">
    <xsd:import namespace="4da5371a-6463-4328-ae18-8c354e94393b"/>
    <xsd:import namespace="07a22925-6a43-4c5e-b5f2-38b388f2ddc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5371a-6463-4328-ae18-8c354e94393b"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AutoKeyPoints" ma:index="7" nillable="true" ma:displayName="MediaServiceAutoKeyPoints" ma:hidden="true" ma:internalName="MediaServiceAutoKeyPoints" ma:readOnly="true">
      <xsd:simpleType>
        <xsd:restriction base="dms:Note"/>
      </xsd:simpleType>
    </xsd:element>
    <xsd:element name="MediaServiceKeyPoints" ma:index="8"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7c5eaa6-3f01-49d1-9736-050921629c09"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a22925-6a43-4c5e-b5f2-38b388f2ddc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21e20c2b-0ae8-4f7f-a628-56af080f0d93}" ma:internalName="TaxCatchAll" ma:showField="CatchAllData" ma:web="07a22925-6a43-4c5e-b5f2-38b388f2ddc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179E5A-85BA-4F81-8420-B825176D1041}">
  <ds:schemaRefs>
    <ds:schemaRef ds:uri="http://purl.org/dc/terms/"/>
    <ds:schemaRef ds:uri="http://purl.org/dc/dcmitype/"/>
    <ds:schemaRef ds:uri="4da5371a-6463-4328-ae18-8c354e94393b"/>
    <ds:schemaRef ds:uri="http://schemas.microsoft.com/office/infopath/2007/PartnerControls"/>
    <ds:schemaRef ds:uri="http://purl.org/dc/elements/1.1/"/>
    <ds:schemaRef ds:uri="http://schemas.microsoft.com/office/2006/documentManagement/types"/>
    <ds:schemaRef ds:uri="07a22925-6a43-4c5e-b5f2-38b388f2ddc3"/>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8A0AFD9-C994-4BF8-A727-47C1325D0B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5371a-6463-4328-ae18-8c354e94393b"/>
    <ds:schemaRef ds:uri="07a22925-6a43-4c5e-b5f2-38b388f2dd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FB6A8C-EA41-4260-8AD5-C1AF705DE0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21390</TotalTime>
  <Words>4102</Words>
  <Application>Microsoft Office PowerPoint</Application>
  <PresentationFormat>Widescreen</PresentationFormat>
  <Paragraphs>284</Paragraphs>
  <Slides>31</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Calibri (Body)</vt:lpstr>
      <vt:lpstr>DM Sans</vt:lpstr>
      <vt:lpstr>Open Sans</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CityU</dc:title>
  <dc:creator/>
  <cp:lastModifiedBy>Author</cp:lastModifiedBy>
  <cp:revision>911</cp:revision>
  <cp:lastPrinted>2019-09-23T21:40:40Z</cp:lastPrinted>
  <dcterms:created xsi:type="dcterms:W3CDTF">2018-10-02T19:30:51Z</dcterms:created>
  <dcterms:modified xsi:type="dcterms:W3CDTF">2025-11-22T20:14:42Z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0x010100AD743A9A7749FB478C186B7D28A9557B</vt:lpwstr>
  </property>
  <property fmtid="{D5CDD505-2E9C-101B-9397-08002B2CF9AE}" pid="3" name="_dlc_DocIdItemGuid">
    <vt:lpwstr>d3c5a25f-dffc-4ea6-a6f0-04cb3c0228f4</vt:lpwstr>
  </property>
  <property fmtid="{D5CDD505-2E9C-101B-9397-08002B2CF9AE}" pid="4" name="_dlc_DocId">
    <vt:lpwstr>JMU6HW5CN4KV-1644203685-20</vt:lpwstr>
  </property>
  <property fmtid="{D5CDD505-2E9C-101B-9397-08002B2CF9AE}" pid="5" name="_dlc_DocIdUrl">
    <vt:lpwstr>https://home.cityu.edu/Marketing/_layouts/15/DocIdRedir.aspx?ID=JMU6HW5CN4KV-1644203685-20, JMU6HW5CN4KV-1644203685-20</vt:lpwstr>
  </property>
  <property fmtid="{D5CDD505-2E9C-101B-9397-08002B2CF9AE}" pid="6" name="eea04e22b91843438d12fac5e9c4afc3">
    <vt:lpwstr/>
  </property>
  <property fmtid="{D5CDD505-2E9C-101B-9397-08002B2CF9AE}" pid="7" name="TermStoreOwningGroup">
    <vt:lpwstr/>
  </property>
  <property fmtid="{D5CDD505-2E9C-101B-9397-08002B2CF9AE}" pid="8" name="TermStoreBusinessCategory">
    <vt:lpwstr/>
  </property>
  <property fmtid="{D5CDD505-2E9C-101B-9397-08002B2CF9AE}" pid="9" name="Owning Dept">
    <vt:lpwstr/>
  </property>
  <property fmtid="{D5CDD505-2E9C-101B-9397-08002B2CF9AE}" pid="10" name="MediaServiceImageTags">
    <vt:lpwstr/>
  </property>
</Properties>
</file>